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 Target="../media/image18.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 Target="../media/image12.png" Type="http://schemas.openxmlformats.org/officeDocument/2006/relationships/image" Id="rId4"/><Relationship Target="../media/image2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6.xml" Type="http://schemas.openxmlformats.org/officeDocument/2006/relationships/slideLayout" Id="rId1"/><Relationship Target="../media/image16.png" Type="http://schemas.openxmlformats.org/officeDocument/2006/relationships/image" Id="rId4"/><Relationship Target="../media/image1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6.xml" Type="http://schemas.openxmlformats.org/officeDocument/2006/relationships/slideLayout" Id="rId1"/><Relationship Target="../media/image17.png" Type="http://schemas.openxmlformats.org/officeDocument/2006/relationships/image" Id="rId4"/><Relationship Target="../media/image19.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 Target="../media/image21.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2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 Target="../media/image13.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5.png" Type="http://schemas.openxmlformats.org/officeDocument/2006/relationships/image" Id="rId4"/><Relationship Target="../media/image01.png" Type="http://schemas.openxmlformats.org/officeDocument/2006/relationships/image" Id="rId3"/><Relationship Target="../media/image00.png" Type="http://schemas.openxmlformats.org/officeDocument/2006/relationships/image" Id="rId6"/><Relationship Target="../media/image04.pn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 Target="http://meyerweb.com/eric/tools/css/reset/" Type="http://schemas.openxmlformats.org/officeDocument/2006/relationships/hyperlink" TargetMode="External" Id="rId4"/><Relationship Target="../media/image07.png" Type="http://schemas.openxmlformats.org/officeDocument/2006/relationships/image" Id="rId3"/><Relationship Target="../media/image02.png" Type="http://schemas.openxmlformats.org/officeDocument/2006/relationships/image" Id="rId6"/><Relationship Target="../media/image11.png" Type="http://schemas.openxmlformats.org/officeDocument/2006/relationships/image"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 Target="../media/image08.png" Type="http://schemas.openxmlformats.org/officeDocument/2006/relationships/image" Id="rId4"/><Relationship Target="../media/image03.png" Type="http://schemas.openxmlformats.org/officeDocument/2006/relationships/image" Id="rId3"/><Relationship Target="../media/image06.png" Type="http://schemas.openxmlformats.org/officeDocument/2006/relationships/image" Id="rId5"/></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 Target="../media/image15.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 Target="../media/image10.png" Type="http://schemas.openxmlformats.org/officeDocument/2006/relationships/image" Id="rId4"/><Relationship Target="../media/image09.png" Type="http://schemas.openxmlformats.org/officeDocument/2006/relationships/image" Id="rId3"/><Relationship Target="../media/image18.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a:buNone/>
            </a:pPr>
            <a:r>
              <a:rPr lang="en"/>
              <a:t>GoCloud HTML &amp; CSS</a:t>
            </a:r>
          </a:p>
        </p:txBody>
      </p:sp>
      <p:sp>
        <p:nvSpPr>
          <p:cNvPr id="24" name="Shape 24"/>
          <p:cNvSpPr txBox="1"/>
          <p:nvPr>
            <p:ph idx="1" type="subTitle"/>
          </p:nvPr>
        </p:nvSpPr>
        <p:spPr>
          <a:xfrm>
            <a:off y="3786737" x="685800"/>
            <a:ext cy="1046317" cx="7772400"/>
          </a:xfrm>
          <a:prstGeom prst="rect">
            <a:avLst/>
          </a:prstGeom>
        </p:spPr>
        <p:txBody>
          <a:bodyPr bIns="91425" rIns="91425" lIns="91425" tIns="91425" anchor="t" anchorCtr="0">
            <a:noAutofit/>
          </a:bodyPr>
          <a:lstStyle/>
          <a:p>
            <a:pPr>
              <a:buNone/>
            </a:pPr>
            <a:r>
              <a:rPr lang="en"/>
              <a:t>Part 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pic>
        <p:nvPicPr>
          <p:cNvPr id="102" name="Shape 102"/>
          <p:cNvPicPr preferRelativeResize="0"/>
          <p:nvPr/>
        </p:nvPicPr>
        <p:blipFill>
          <a:blip r:embed="rId3"/>
          <a:stretch>
            <a:fillRect/>
          </a:stretch>
        </p:blipFill>
        <p:spPr>
          <a:xfrm>
            <a:off y="278575" x="351297"/>
            <a:ext cy="2293549" cx="6280900"/>
          </a:xfrm>
          <a:prstGeom prst="rect">
            <a:avLst/>
          </a:prstGeom>
        </p:spPr>
      </p:pic>
      <p:sp>
        <p:nvSpPr>
          <p:cNvPr id="103" name="Shape 103"/>
          <p:cNvSpPr/>
          <p:nvPr/>
        </p:nvSpPr>
        <p:spPr>
          <a:xfrm>
            <a:off y="402950" x="446900"/>
            <a:ext cy="2022599"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04" name="Shape 104"/>
          <p:cNvSpPr/>
          <p:nvPr/>
        </p:nvSpPr>
        <p:spPr>
          <a:xfrm>
            <a:off y="402950" x="2517300"/>
            <a:ext cy="2022599"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05" name="Shape 105"/>
          <p:cNvSpPr/>
          <p:nvPr/>
        </p:nvSpPr>
        <p:spPr>
          <a:xfrm>
            <a:off y="402950" x="4587700"/>
            <a:ext cy="2022599"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pic>
        <p:nvPicPr>
          <p:cNvPr id="106" name="Shape 106"/>
          <p:cNvPicPr preferRelativeResize="0"/>
          <p:nvPr/>
        </p:nvPicPr>
        <p:blipFill>
          <a:blip r:embed="rId3"/>
          <a:stretch>
            <a:fillRect/>
          </a:stretch>
        </p:blipFill>
        <p:spPr>
          <a:xfrm>
            <a:off y="4298550" x="446897"/>
            <a:ext cy="2293549" cx="6280900"/>
          </a:xfrm>
          <a:prstGeom prst="rect">
            <a:avLst/>
          </a:prstGeom>
        </p:spPr>
      </p:pic>
      <p:sp>
        <p:nvSpPr>
          <p:cNvPr id="107" name="Shape 107"/>
          <p:cNvSpPr/>
          <p:nvPr/>
        </p:nvSpPr>
        <p:spPr>
          <a:xfrm>
            <a:off y="4364725" x="427125"/>
            <a:ext cy="1059900" cx="62808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108" name="Shape 108"/>
          <p:cNvSpPr/>
          <p:nvPr/>
        </p:nvSpPr>
        <p:spPr>
          <a:xfrm>
            <a:off y="5490325" x="427125"/>
            <a:ext cy="1059900" cx="62808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109" name="Shape 109"/>
          <p:cNvSpPr/>
          <p:nvPr/>
        </p:nvSpPr>
        <p:spPr>
          <a:xfrm>
            <a:off y="4469950" x="446900"/>
            <a:ext cy="914400"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10" name="Shape 110"/>
          <p:cNvSpPr/>
          <p:nvPr/>
        </p:nvSpPr>
        <p:spPr>
          <a:xfrm>
            <a:off y="4469950" x="2492450"/>
            <a:ext cy="914400"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11" name="Shape 111"/>
          <p:cNvSpPr/>
          <p:nvPr/>
        </p:nvSpPr>
        <p:spPr>
          <a:xfrm>
            <a:off y="4469950" x="4587700"/>
            <a:ext cy="914400"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12" name="Shape 112"/>
          <p:cNvSpPr/>
          <p:nvPr/>
        </p:nvSpPr>
        <p:spPr>
          <a:xfrm>
            <a:off y="5522775" x="446900"/>
            <a:ext cy="914400"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13" name="Shape 113"/>
          <p:cNvSpPr/>
          <p:nvPr/>
        </p:nvSpPr>
        <p:spPr>
          <a:xfrm>
            <a:off y="5522775" x="2492450"/>
            <a:ext cy="914400" cx="1998599"/>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114" name="Shape 114"/>
          <p:cNvSpPr txBox="1"/>
          <p:nvPr/>
        </p:nvSpPr>
        <p:spPr>
          <a:xfrm>
            <a:off y="2780275" x="483525"/>
            <a:ext cy="1182300" cx="6102900"/>
          </a:xfrm>
          <a:prstGeom prst="rect">
            <a:avLst/>
          </a:prstGeom>
          <a:noFill/>
        </p:spPr>
        <p:txBody>
          <a:bodyPr bIns="91425" rIns="91425" lIns="91425" tIns="91425" anchor="t" anchorCtr="0">
            <a:noAutofit/>
          </a:bodyPr>
          <a:lstStyle/>
          <a:p>
            <a:pPr rtl="0" lvl="0">
              <a:lnSpc>
                <a:spcPct val="115000"/>
              </a:lnSpc>
              <a:buNone/>
            </a:pPr>
            <a:r>
              <a:rPr lang="en"/>
              <a:t>The top version has just three columns, but if the amount of copy in any section gets longer, the second row will become misaligned.  For that reason, I opted for the version below, where there is a row with three columns in it and a second row with two columns in it (room for a third).</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pic>
        <p:nvPicPr>
          <p:cNvPr id="119" name="Shape 119"/>
          <p:cNvPicPr preferRelativeResize="0"/>
          <p:nvPr/>
        </p:nvPicPr>
        <p:blipFill>
          <a:blip r:embed="rId3"/>
          <a:stretch>
            <a:fillRect/>
          </a:stretch>
        </p:blipFill>
        <p:spPr>
          <a:xfrm>
            <a:off y="418350" x="160450"/>
            <a:ext cy="5482424" cx="3388575"/>
          </a:xfrm>
          <a:prstGeom prst="rect">
            <a:avLst/>
          </a:prstGeom>
        </p:spPr>
      </p:pic>
      <p:sp>
        <p:nvSpPr>
          <p:cNvPr id="120" name="Shape 120"/>
          <p:cNvSpPr txBox="1"/>
          <p:nvPr/>
        </p:nvSpPr>
        <p:spPr>
          <a:xfrm>
            <a:off y="459350" x="3844025"/>
            <a:ext cy="1623899" cx="4891799"/>
          </a:xfrm>
          <a:prstGeom prst="rect">
            <a:avLst/>
          </a:prstGeom>
          <a:noFill/>
        </p:spPr>
        <p:txBody>
          <a:bodyPr bIns="91425" rIns="91425" lIns="91425" tIns="91425" anchor="t" anchorCtr="0">
            <a:noAutofit/>
          </a:bodyPr>
          <a:lstStyle/>
          <a:p>
            <a:pPr rtl="0" lvl="0">
              <a:lnSpc>
                <a:spcPct val="115000"/>
              </a:lnSpc>
              <a:buNone/>
            </a:pPr>
            <a:r>
              <a:rPr lang="en"/>
              <a:t>Here is the markup that we created to make the rows and columns. You can see two sections, each with a class of "row" and the top row has three articles in it, each with a class of "column".</a:t>
            </a:r>
          </a:p>
          <a:p>
            <a:r>
              <a:t/>
            </a:r>
          </a:p>
          <a:p>
            <a:pPr>
              <a:lnSpc>
                <a:spcPct val="115000"/>
              </a:lnSpc>
              <a:buNone/>
            </a:pPr>
            <a:r>
              <a:rPr lang="en"/>
              <a:t>The second row has only two columns in it.</a:t>
            </a:r>
          </a:p>
        </p:txBody>
      </p:sp>
      <p:pic>
        <p:nvPicPr>
          <p:cNvPr id="121" name="Shape 121"/>
          <p:cNvPicPr preferRelativeResize="0"/>
          <p:nvPr/>
        </p:nvPicPr>
        <p:blipFill>
          <a:blip r:embed="rId4"/>
          <a:stretch>
            <a:fillRect/>
          </a:stretch>
        </p:blipFill>
        <p:spPr>
          <a:xfrm>
            <a:off y="2182500" x="3947350"/>
            <a:ext cy="841475" cx="2191875"/>
          </a:xfrm>
          <a:prstGeom prst="rect">
            <a:avLst/>
          </a:prstGeom>
        </p:spPr>
      </p:pic>
      <p:sp>
        <p:nvSpPr>
          <p:cNvPr id="122" name="Shape 122"/>
          <p:cNvSpPr txBox="1"/>
          <p:nvPr/>
        </p:nvSpPr>
        <p:spPr>
          <a:xfrm>
            <a:off y="3255750" x="3947350"/>
            <a:ext cy="1321499" cx="3811799"/>
          </a:xfrm>
          <a:prstGeom prst="rect">
            <a:avLst/>
          </a:prstGeom>
          <a:noFill/>
        </p:spPr>
        <p:txBody>
          <a:bodyPr bIns="91425" rIns="91425" lIns="91425" tIns="91425" anchor="t" anchorCtr="0">
            <a:noAutofit/>
          </a:bodyPr>
          <a:lstStyle/>
          <a:p>
            <a:pPr>
              <a:lnSpc>
                <a:spcPct val="115000"/>
              </a:lnSpc>
              <a:buNone/>
            </a:pPr>
            <a:r>
              <a:rPr lang="en"/>
              <a:t>Here I have added a rule for the row. Note that because we will be floating the columns inside the row, we need to use the overflow:hidden trick again.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p:nvPr/>
        </p:nvSpPr>
        <p:spPr>
          <a:xfrm>
            <a:off y="539925" x="475475"/>
            <a:ext cy="2135699" cx="8243999"/>
          </a:xfrm>
          <a:prstGeom prst="rect">
            <a:avLst/>
          </a:prstGeom>
          <a:noFill/>
          <a:ln w="19050" cap="flat">
            <a:solidFill>
              <a:srgbClr val="0000FF"/>
            </a:solidFill>
            <a:prstDash val="solid"/>
            <a:round/>
            <a:headEnd w="med" len="med" type="none"/>
            <a:tailEnd w="med" len="med" type="none"/>
          </a:ln>
        </p:spPr>
        <p:txBody>
          <a:bodyPr bIns="91425" rIns="91425" lIns="91425" tIns="91425" anchor="ctr" anchorCtr="0">
            <a:noAutofit/>
          </a:bodyPr>
          <a:lstStyle/>
          <a:p/>
        </p:txBody>
      </p:sp>
      <p:sp>
        <p:nvSpPr>
          <p:cNvPr id="128" name="Shape 128"/>
          <p:cNvSpPr/>
          <p:nvPr/>
        </p:nvSpPr>
        <p:spPr>
          <a:xfrm>
            <a:off y="555390" x="499652"/>
            <a:ext cy="2067900" cx="25988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29" name="Shape 129"/>
          <p:cNvSpPr/>
          <p:nvPr/>
        </p:nvSpPr>
        <p:spPr>
          <a:xfrm>
            <a:off y="555390" x="6120580"/>
            <a:ext cy="2067900" cx="25988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30" name="Shape 130"/>
          <p:cNvSpPr/>
          <p:nvPr/>
        </p:nvSpPr>
        <p:spPr>
          <a:xfrm>
            <a:off y="555390" x="3310104"/>
            <a:ext cy="2067900" cx="25988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31" name="Shape 131"/>
          <p:cNvSpPr txBox="1"/>
          <p:nvPr/>
        </p:nvSpPr>
        <p:spPr>
          <a:xfrm>
            <a:off y="173275" x="3843325"/>
            <a:ext cy="277800" cx="805799"/>
          </a:xfrm>
          <a:prstGeom prst="rect">
            <a:avLst/>
          </a:prstGeom>
          <a:noFill/>
        </p:spPr>
        <p:txBody>
          <a:bodyPr bIns="91425" rIns="91425" lIns="91425" tIns="91425" anchor="t" anchorCtr="0">
            <a:noAutofit/>
          </a:bodyPr>
          <a:lstStyle/>
          <a:p>
            <a:pPr>
              <a:buNone/>
            </a:pPr>
            <a:r>
              <a:rPr lang="en"/>
              <a:t>900px</a:t>
            </a:r>
          </a:p>
        </p:txBody>
      </p:sp>
      <p:cxnSp>
        <p:nvCxnSpPr>
          <p:cNvPr id="132" name="Shape 132"/>
          <p:cNvCxnSpPr/>
          <p:nvPr/>
        </p:nvCxnSpPr>
        <p:spPr>
          <a:xfrm>
            <a:off y="362650" x="4666025"/>
            <a:ext cy="0" cx="3989099"/>
          </a:xfrm>
          <a:prstGeom prst="straightConnector1">
            <a:avLst/>
          </a:prstGeom>
          <a:noFill/>
          <a:ln w="19050" cap="flat">
            <a:solidFill>
              <a:schemeClr val="dk2"/>
            </a:solidFill>
            <a:prstDash val="solid"/>
            <a:round/>
            <a:headEnd w="lg" len="lg" type="none"/>
            <a:tailEnd w="lg" len="lg" type="triangle"/>
          </a:ln>
        </p:spPr>
      </p:cxnSp>
      <p:cxnSp>
        <p:nvCxnSpPr>
          <p:cNvPr id="133" name="Shape 133"/>
          <p:cNvCxnSpPr/>
          <p:nvPr/>
        </p:nvCxnSpPr>
        <p:spPr>
          <a:xfrm rot="10800000">
            <a:off y="362650" x="491475"/>
            <a:ext cy="0" cx="3126899"/>
          </a:xfrm>
          <a:prstGeom prst="straightConnector1">
            <a:avLst/>
          </a:prstGeom>
          <a:noFill/>
          <a:ln w="19050" cap="flat">
            <a:solidFill>
              <a:schemeClr val="dk2"/>
            </a:solidFill>
            <a:prstDash val="solid"/>
            <a:round/>
            <a:headEnd w="lg" len="lg" type="none"/>
            <a:tailEnd w="lg" len="lg" type="triangle"/>
          </a:ln>
        </p:spPr>
      </p:cxnSp>
      <p:sp>
        <p:nvSpPr>
          <p:cNvPr id="134" name="Shape 134"/>
          <p:cNvSpPr txBox="1"/>
          <p:nvPr/>
        </p:nvSpPr>
        <p:spPr>
          <a:xfrm>
            <a:off y="2232275" x="1597650"/>
            <a:ext cy="277800" cx="402899"/>
          </a:xfrm>
          <a:prstGeom prst="rect">
            <a:avLst/>
          </a:prstGeom>
          <a:noFill/>
        </p:spPr>
        <p:txBody>
          <a:bodyPr bIns="91425" rIns="91425" lIns="91425" tIns="91425" anchor="t" anchorCtr="0">
            <a:noAutofit/>
          </a:bodyPr>
          <a:lstStyle/>
          <a:p>
            <a:pPr>
              <a:buNone/>
            </a:pPr>
            <a:r>
              <a:rPr lang="en"/>
              <a:t>A</a:t>
            </a:r>
          </a:p>
        </p:txBody>
      </p:sp>
      <p:sp>
        <p:nvSpPr>
          <p:cNvPr id="135" name="Shape 135"/>
          <p:cNvSpPr txBox="1"/>
          <p:nvPr/>
        </p:nvSpPr>
        <p:spPr>
          <a:xfrm>
            <a:off y="2232275" x="4408112"/>
            <a:ext cy="277800" cx="402899"/>
          </a:xfrm>
          <a:prstGeom prst="rect">
            <a:avLst/>
          </a:prstGeom>
          <a:noFill/>
        </p:spPr>
        <p:txBody>
          <a:bodyPr bIns="91425" rIns="91425" lIns="91425" tIns="91425" anchor="t" anchorCtr="0">
            <a:noAutofit/>
          </a:bodyPr>
          <a:lstStyle/>
          <a:p>
            <a:pPr rtl="0" lvl="0">
              <a:buNone/>
            </a:pPr>
            <a:r>
              <a:rPr lang="en"/>
              <a:t>A</a:t>
            </a:r>
          </a:p>
        </p:txBody>
      </p:sp>
      <p:sp>
        <p:nvSpPr>
          <p:cNvPr id="136" name="Shape 136"/>
          <p:cNvSpPr txBox="1"/>
          <p:nvPr/>
        </p:nvSpPr>
        <p:spPr>
          <a:xfrm>
            <a:off y="2279175" x="7277650"/>
            <a:ext cy="277800" cx="402899"/>
          </a:xfrm>
          <a:prstGeom prst="rect">
            <a:avLst/>
          </a:prstGeom>
          <a:noFill/>
        </p:spPr>
        <p:txBody>
          <a:bodyPr bIns="91425" rIns="91425" lIns="91425" tIns="91425" anchor="t" anchorCtr="0">
            <a:noAutofit/>
          </a:bodyPr>
          <a:lstStyle/>
          <a:p>
            <a:pPr rtl="0" lvl="0">
              <a:buNone/>
            </a:pPr>
            <a:r>
              <a:rPr lang="en"/>
              <a:t>A</a:t>
            </a:r>
          </a:p>
        </p:txBody>
      </p:sp>
      <p:sp>
        <p:nvSpPr>
          <p:cNvPr id="137" name="Shape 137"/>
          <p:cNvSpPr txBox="1"/>
          <p:nvPr/>
        </p:nvSpPr>
        <p:spPr>
          <a:xfrm>
            <a:off y="2232275" x="3046862"/>
            <a:ext cy="277800" cx="402899"/>
          </a:xfrm>
          <a:prstGeom prst="rect">
            <a:avLst/>
          </a:prstGeom>
          <a:noFill/>
        </p:spPr>
        <p:txBody>
          <a:bodyPr bIns="91425" rIns="91425" lIns="91425" tIns="91425" anchor="t" anchorCtr="0">
            <a:noAutofit/>
          </a:bodyPr>
          <a:lstStyle/>
          <a:p>
            <a:pPr rtl="0" lvl="0">
              <a:buNone/>
            </a:pPr>
            <a:r>
              <a:rPr lang="en"/>
              <a:t>B</a:t>
            </a:r>
          </a:p>
        </p:txBody>
      </p:sp>
      <p:sp>
        <p:nvSpPr>
          <p:cNvPr id="138" name="Shape 138"/>
          <p:cNvSpPr txBox="1"/>
          <p:nvPr/>
        </p:nvSpPr>
        <p:spPr>
          <a:xfrm>
            <a:off y="2279175" x="5842887"/>
            <a:ext cy="277800" cx="402899"/>
          </a:xfrm>
          <a:prstGeom prst="rect">
            <a:avLst/>
          </a:prstGeom>
          <a:noFill/>
        </p:spPr>
        <p:txBody>
          <a:bodyPr bIns="91425" rIns="91425" lIns="91425" tIns="91425" anchor="t" anchorCtr="0">
            <a:noAutofit/>
          </a:bodyPr>
          <a:lstStyle/>
          <a:p>
            <a:pPr rtl="0" lvl="0">
              <a:buNone/>
            </a:pPr>
            <a:r>
              <a:rPr lang="en"/>
              <a:t>B</a:t>
            </a:r>
          </a:p>
        </p:txBody>
      </p:sp>
      <p:sp>
        <p:nvSpPr>
          <p:cNvPr id="139" name="Shape 139"/>
          <p:cNvSpPr txBox="1"/>
          <p:nvPr/>
        </p:nvSpPr>
        <p:spPr>
          <a:xfrm>
            <a:off y="2893100" x="475475"/>
            <a:ext cy="451199" cx="2772299"/>
          </a:xfrm>
          <a:prstGeom prst="rect">
            <a:avLst/>
          </a:prstGeom>
          <a:noFill/>
        </p:spPr>
        <p:txBody>
          <a:bodyPr bIns="91425" rIns="91425" lIns="91425" tIns="91425" anchor="t" anchorCtr="0">
            <a:noAutofit/>
          </a:bodyPr>
          <a:lstStyle/>
          <a:p>
            <a:pPr>
              <a:buNone/>
            </a:pPr>
            <a:r>
              <a:rPr lang="en"/>
              <a:t>A + A + A + B + B = 900 pixels</a:t>
            </a:r>
          </a:p>
        </p:txBody>
      </p:sp>
      <p:sp>
        <p:nvSpPr>
          <p:cNvPr id="140" name="Shape 140"/>
          <p:cNvSpPr txBox="1"/>
          <p:nvPr/>
        </p:nvSpPr>
        <p:spPr>
          <a:xfrm>
            <a:off y="3449150" x="475475"/>
            <a:ext cy="2135699" cx="8243999"/>
          </a:xfrm>
          <a:prstGeom prst="rect">
            <a:avLst/>
          </a:prstGeom>
          <a:noFill/>
        </p:spPr>
        <p:txBody>
          <a:bodyPr bIns="91425" rIns="91425" lIns="91425" tIns="91425" anchor="t" anchorCtr="0">
            <a:noAutofit/>
          </a:bodyPr>
          <a:lstStyle/>
          <a:p>
            <a:pPr rtl="0" lvl="0">
              <a:lnSpc>
                <a:spcPct val="115000"/>
              </a:lnSpc>
              <a:buNone/>
            </a:pPr>
            <a:r>
              <a:rPr lang="en"/>
              <a:t>To make the columns fit properly, I need three equal sized columns that have a margin on the right side. The third column gets no margin on the right side. How wide should they be so that everything fits in a 900 pixel wide box?</a:t>
            </a:r>
          </a:p>
          <a:p>
            <a:r>
              <a:t/>
            </a:r>
          </a:p>
          <a:p>
            <a:pPr rtl="0" lvl="0">
              <a:lnSpc>
                <a:spcPct val="115000"/>
              </a:lnSpc>
              <a:buNone/>
            </a:pPr>
            <a:r>
              <a:rPr lang="en"/>
              <a:t>I came up with a width of 280 pixels for A and 30 pixels for B. 280 x 3 = 840. B x 2 = 60 add them together to get 900.</a:t>
            </a:r>
          </a:p>
          <a:p>
            <a:r>
              <a:t/>
            </a:r>
          </a:p>
          <a:p>
            <a:pPr>
              <a:lnSpc>
                <a:spcPct val="115000"/>
              </a:lnSpc>
              <a:buNone/>
            </a:pPr>
            <a:r>
              <a:rPr lang="en"/>
              <a:t>Ok, let's see how to make this work in CSS.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pic>
        <p:nvPicPr>
          <p:cNvPr id="145" name="Shape 145"/>
          <p:cNvPicPr preferRelativeResize="0"/>
          <p:nvPr/>
        </p:nvPicPr>
        <p:blipFill>
          <a:blip r:embed="rId3"/>
          <a:stretch>
            <a:fillRect/>
          </a:stretch>
        </p:blipFill>
        <p:spPr>
          <a:xfrm>
            <a:off y="418350" x="547275"/>
            <a:ext cy="1816725" cx="2028575"/>
          </a:xfrm>
          <a:prstGeom prst="rect">
            <a:avLst/>
          </a:prstGeom>
        </p:spPr>
      </p:pic>
      <p:sp>
        <p:nvSpPr>
          <p:cNvPr id="146" name="Shape 146"/>
          <p:cNvSpPr txBox="1"/>
          <p:nvPr/>
        </p:nvSpPr>
        <p:spPr>
          <a:xfrm>
            <a:off y="443225" x="2941450"/>
            <a:ext cy="1813199" cx="5777999"/>
          </a:xfrm>
          <a:prstGeom prst="rect">
            <a:avLst/>
          </a:prstGeom>
          <a:noFill/>
        </p:spPr>
        <p:txBody>
          <a:bodyPr bIns="91425" rIns="91425" lIns="91425" tIns="91425" anchor="t" anchorCtr="0">
            <a:noAutofit/>
          </a:bodyPr>
          <a:lstStyle/>
          <a:p>
            <a:pPr rtl="0" lvl="0">
              <a:lnSpc>
                <a:spcPct val="115000"/>
              </a:lnSpc>
              <a:buNone/>
            </a:pPr>
            <a:r>
              <a:rPr lang="en"/>
              <a:t>Here I added a rule for the column class, which floats those elements left, sets a width of 280 pixels and puts 30 pixels of margin on the right.</a:t>
            </a:r>
          </a:p>
          <a:p>
            <a:r>
              <a:t/>
            </a:r>
          </a:p>
          <a:p>
            <a:pPr>
              <a:lnSpc>
                <a:spcPct val="115000"/>
              </a:lnSpc>
              <a:buNone/>
            </a:pPr>
            <a:r>
              <a:rPr lang="en"/>
              <a:t>So, how do you remove that margin from the third column? I created a class called "last", which sets the margin on that element to zero.</a:t>
            </a:r>
          </a:p>
        </p:txBody>
      </p:sp>
      <p:pic>
        <p:nvPicPr>
          <p:cNvPr id="147" name="Shape 147"/>
          <p:cNvPicPr preferRelativeResize="0"/>
          <p:nvPr/>
        </p:nvPicPr>
        <p:blipFill>
          <a:blip r:embed="rId4"/>
          <a:stretch>
            <a:fillRect/>
          </a:stretch>
        </p:blipFill>
        <p:spPr>
          <a:xfrm>
            <a:off y="2633775" x="547275"/>
            <a:ext cy="782700" cx="4006050"/>
          </a:xfrm>
          <a:prstGeom prst="rect">
            <a:avLst/>
          </a:prstGeom>
        </p:spPr>
      </p:pic>
      <p:sp>
        <p:nvSpPr>
          <p:cNvPr id="148" name="Shape 148"/>
          <p:cNvSpPr txBox="1"/>
          <p:nvPr/>
        </p:nvSpPr>
        <p:spPr>
          <a:xfrm>
            <a:off y="3723150" x="547275"/>
            <a:ext cy="1527300" cx="4827900"/>
          </a:xfrm>
          <a:prstGeom prst="rect">
            <a:avLst/>
          </a:prstGeom>
          <a:noFill/>
        </p:spPr>
        <p:txBody>
          <a:bodyPr bIns="91425" rIns="91425" lIns="91425" tIns="91425" anchor="t" anchorCtr="0">
            <a:noAutofit/>
          </a:bodyPr>
          <a:lstStyle/>
          <a:p>
            <a:pPr rtl="0" lvl="0">
              <a:lnSpc>
                <a:spcPct val="115000"/>
              </a:lnSpc>
              <a:buNone/>
            </a:pPr>
            <a:r>
              <a:rPr lang="en"/>
              <a:t>You may recall that we added a second class of "last" to that third column in the row.</a:t>
            </a:r>
          </a:p>
          <a:p>
            <a:r>
              <a:t/>
            </a:r>
          </a:p>
          <a:p>
            <a:pPr>
              <a:lnSpc>
                <a:spcPct val="115000"/>
              </a:lnSpc>
              <a:buNone/>
            </a:pPr>
            <a:r>
              <a:rPr lang="en"/>
              <a:t>Because in CSS, the final rule that loads wins if there is a conflict, the margin on this final column will be zero.</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pic>
        <p:nvPicPr>
          <p:cNvPr id="153" name="Shape 153"/>
          <p:cNvPicPr preferRelativeResize="0"/>
          <p:nvPr/>
        </p:nvPicPr>
        <p:blipFill>
          <a:blip r:embed="rId3"/>
          <a:stretch>
            <a:fillRect/>
          </a:stretch>
        </p:blipFill>
        <p:spPr>
          <a:xfrm>
            <a:off y="515050" x="652050"/>
            <a:ext cy="3621400" cx="2292424"/>
          </a:xfrm>
          <a:prstGeom prst="rect">
            <a:avLst/>
          </a:prstGeom>
        </p:spPr>
      </p:pic>
      <p:sp>
        <p:nvSpPr>
          <p:cNvPr id="154" name="Shape 154"/>
          <p:cNvSpPr txBox="1"/>
          <p:nvPr/>
        </p:nvSpPr>
        <p:spPr>
          <a:xfrm>
            <a:off y="499650" x="3255725"/>
            <a:ext cy="1438200" cx="5036700"/>
          </a:xfrm>
          <a:prstGeom prst="rect">
            <a:avLst/>
          </a:prstGeom>
          <a:noFill/>
        </p:spPr>
        <p:txBody>
          <a:bodyPr bIns="91425" rIns="91425" lIns="91425" tIns="91425" anchor="t" anchorCtr="0">
            <a:noAutofit/>
          </a:bodyPr>
          <a:lstStyle/>
          <a:p>
            <a:pPr rtl="0" lvl="0">
              <a:lnSpc>
                <a:spcPct val="115000"/>
              </a:lnSpc>
              <a:buNone/>
            </a:pPr>
            <a:r>
              <a:rPr lang="en"/>
              <a:t>The rest of the styles for the page will simply style the footer and the type elements the way we want, as we did in the first part. </a:t>
            </a:r>
          </a:p>
          <a:p>
            <a:r>
              <a:t/>
            </a:r>
          </a:p>
          <a:p>
            <a:r>
              <a:t/>
            </a:r>
          </a:p>
        </p:txBody>
      </p:sp>
      <p:pic>
        <p:nvPicPr>
          <p:cNvPr id="155" name="Shape 155"/>
          <p:cNvPicPr preferRelativeResize="0"/>
          <p:nvPr/>
        </p:nvPicPr>
        <p:blipFill>
          <a:blip r:embed="rId4"/>
          <a:stretch>
            <a:fillRect/>
          </a:stretch>
        </p:blipFill>
        <p:spPr>
          <a:xfrm>
            <a:off y="4922475" x="3255725"/>
            <a:ext cy="1288600" cx="4789350"/>
          </a:xfrm>
          <a:prstGeom prst="rect">
            <a:avLst/>
          </a:prstGeom>
        </p:spPr>
      </p:pic>
      <p:sp>
        <p:nvSpPr>
          <p:cNvPr id="156" name="Shape 156"/>
          <p:cNvSpPr txBox="1"/>
          <p:nvPr/>
        </p:nvSpPr>
        <p:spPr>
          <a:xfrm>
            <a:off y="3879225" x="3255725"/>
            <a:ext cy="801900" cx="5069100"/>
          </a:xfrm>
          <a:prstGeom prst="rect">
            <a:avLst/>
          </a:prstGeom>
          <a:noFill/>
        </p:spPr>
        <p:txBody>
          <a:bodyPr bIns="91425" rIns="91425" lIns="91425" tIns="91425" anchor="t" anchorCtr="0">
            <a:noAutofit/>
          </a:bodyPr>
          <a:lstStyle/>
          <a:p>
            <a:pPr>
              <a:lnSpc>
                <a:spcPct val="115000"/>
              </a:lnSpc>
              <a:buNone/>
            </a:pPr>
            <a:r>
              <a:rPr lang="en"/>
              <a:t>The last thing we should do, is add the HTML5 Shiv to make the page work well for older browsers. Just repeat the steps from the first part.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pic>
        <p:nvPicPr>
          <p:cNvPr id="29" name="Shape 29"/>
          <p:cNvPicPr preferRelativeResize="0"/>
          <p:nvPr/>
        </p:nvPicPr>
        <p:blipFill>
          <a:blip r:embed="rId3"/>
          <a:stretch>
            <a:fillRect/>
          </a:stretch>
        </p:blipFill>
        <p:spPr>
          <a:xfrm>
            <a:off y="150324" x="88649"/>
            <a:ext cy="6315601" cx="6395200"/>
          </a:xfrm>
          <a:prstGeom prst="rect">
            <a:avLst/>
          </a:prstGeom>
        </p:spPr>
      </p:pic>
      <p:sp>
        <p:nvSpPr>
          <p:cNvPr id="30" name="Shape 30"/>
          <p:cNvSpPr txBox="1"/>
          <p:nvPr/>
        </p:nvSpPr>
        <p:spPr>
          <a:xfrm>
            <a:off y="338475" x="6483850"/>
            <a:ext cy="3158999" cx="2533800"/>
          </a:xfrm>
          <a:prstGeom prst="rect">
            <a:avLst/>
          </a:prstGeom>
          <a:noFill/>
        </p:spPr>
        <p:txBody>
          <a:bodyPr bIns="91425" rIns="91425" lIns="91425" tIns="91425" anchor="t" anchorCtr="0">
            <a:noAutofit/>
          </a:bodyPr>
          <a:lstStyle/>
          <a:p>
            <a:pPr rtl="0" lvl="0">
              <a:lnSpc>
                <a:spcPct val="115000"/>
              </a:lnSpc>
              <a:buNone/>
            </a:pPr>
            <a:r>
              <a:rPr lang="en"/>
              <a:t>For this version of the GoCloud site, we will repeat some of the techniques from before, but add a few more.</a:t>
            </a:r>
          </a:p>
          <a:p>
            <a:r>
              <a:t/>
            </a:r>
          </a:p>
          <a:p>
            <a:pPr>
              <a:lnSpc>
                <a:spcPct val="115000"/>
              </a:lnSpc>
              <a:buNone/>
            </a:pPr>
            <a:r>
              <a:rPr lang="en"/>
              <a:t>This one will have a horizontal navigation and three columns in a grid layout.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pic>
        <p:nvPicPr>
          <p:cNvPr id="35" name="Shape 35"/>
          <p:cNvPicPr preferRelativeResize="0"/>
          <p:nvPr/>
        </p:nvPicPr>
        <p:blipFill>
          <a:blip r:embed="rId3"/>
          <a:stretch>
            <a:fillRect/>
          </a:stretch>
        </p:blipFill>
        <p:spPr>
          <a:xfrm>
            <a:off y="131399" x="0"/>
            <a:ext cy="6315601" cx="6395200"/>
          </a:xfrm>
          <a:prstGeom prst="rect">
            <a:avLst/>
          </a:prstGeom>
        </p:spPr>
      </p:pic>
      <p:sp>
        <p:nvSpPr>
          <p:cNvPr id="36" name="Shape 36"/>
          <p:cNvSpPr/>
          <p:nvPr/>
        </p:nvSpPr>
        <p:spPr>
          <a:xfrm>
            <a:off y="701100" x="789750"/>
            <a:ext cy="2167799" cx="4811100"/>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37" name="Shape 37"/>
          <p:cNvSpPr/>
          <p:nvPr/>
        </p:nvSpPr>
        <p:spPr>
          <a:xfrm>
            <a:off y="2868900" x="792050"/>
            <a:ext cy="334500" cx="4811100"/>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38" name="Shape 38"/>
          <p:cNvSpPr/>
          <p:nvPr/>
        </p:nvSpPr>
        <p:spPr>
          <a:xfrm>
            <a:off y="4910350" x="792050"/>
            <a:ext cy="930899" cx="4811100"/>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39" name="Shape 39"/>
          <p:cNvSpPr/>
          <p:nvPr/>
        </p:nvSpPr>
        <p:spPr>
          <a:xfrm>
            <a:off y="3203400" x="792050"/>
            <a:ext cy="842099" cx="4811100"/>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40" name="Shape 40"/>
          <p:cNvSpPr/>
          <p:nvPr/>
        </p:nvSpPr>
        <p:spPr>
          <a:xfrm>
            <a:off y="4056875" x="789750"/>
            <a:ext cy="842099" cx="4811100"/>
          </a:xfrm>
          <a:prstGeom prst="rect">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p:txBody>
      </p:sp>
      <p:sp>
        <p:nvSpPr>
          <p:cNvPr id="41" name="Shape 41"/>
          <p:cNvSpPr/>
          <p:nvPr/>
        </p:nvSpPr>
        <p:spPr>
          <a:xfrm>
            <a:off y="3247512" x="813925"/>
            <a:ext cy="761400" cx="14910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42" name="Shape 42"/>
          <p:cNvSpPr/>
          <p:nvPr/>
        </p:nvSpPr>
        <p:spPr>
          <a:xfrm>
            <a:off y="3249425" x="2452100"/>
            <a:ext cy="761400" cx="14910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43" name="Shape 43"/>
          <p:cNvSpPr/>
          <p:nvPr/>
        </p:nvSpPr>
        <p:spPr>
          <a:xfrm>
            <a:off y="3249425" x="4112150"/>
            <a:ext cy="761400" cx="14910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44" name="Shape 44"/>
          <p:cNvSpPr/>
          <p:nvPr/>
        </p:nvSpPr>
        <p:spPr>
          <a:xfrm>
            <a:off y="4078925" x="813925"/>
            <a:ext cy="761400" cx="14910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45" name="Shape 45"/>
          <p:cNvSpPr/>
          <p:nvPr/>
        </p:nvSpPr>
        <p:spPr>
          <a:xfrm>
            <a:off y="4097212" x="2449800"/>
            <a:ext cy="761400" cx="1491000"/>
          </a:xfrm>
          <a:prstGeom prst="rect">
            <a:avLst/>
          </a:prstGeom>
          <a:noFill/>
          <a:ln w="19050" cap="flat">
            <a:solidFill>
              <a:srgbClr val="00FFFF"/>
            </a:solidFill>
            <a:prstDash val="solid"/>
            <a:round/>
            <a:headEnd w="med" len="med" type="none"/>
            <a:tailEnd w="med" len="med" type="none"/>
          </a:ln>
        </p:spPr>
        <p:txBody>
          <a:bodyPr bIns="91425" rIns="91425" lIns="91425" tIns="91425" anchor="ctr" anchorCtr="0">
            <a:noAutofit/>
          </a:bodyPr>
          <a:lstStyle/>
          <a:p/>
        </p:txBody>
      </p:sp>
      <p:sp>
        <p:nvSpPr>
          <p:cNvPr id="46" name="Shape 46"/>
          <p:cNvSpPr txBox="1"/>
          <p:nvPr/>
        </p:nvSpPr>
        <p:spPr>
          <a:xfrm>
            <a:off y="338475" x="6483850"/>
            <a:ext cy="4649700" cx="2533800"/>
          </a:xfrm>
          <a:prstGeom prst="rect">
            <a:avLst/>
          </a:prstGeom>
          <a:noFill/>
        </p:spPr>
        <p:txBody>
          <a:bodyPr bIns="91425" rIns="91425" lIns="91425" tIns="91425" anchor="t" anchorCtr="0">
            <a:noAutofit/>
          </a:bodyPr>
          <a:lstStyle/>
          <a:p>
            <a:pPr rtl="0" lvl="0">
              <a:lnSpc>
                <a:spcPct val="115000"/>
              </a:lnSpc>
              <a:buNone/>
            </a:pPr>
            <a:r>
              <a:rPr lang="en"/>
              <a:t>This is the wireframe we will be using for this design.</a:t>
            </a:r>
          </a:p>
          <a:p>
            <a:r>
              <a:t/>
            </a:r>
          </a:p>
          <a:p>
            <a:pPr rtl="0" lvl="0">
              <a:lnSpc>
                <a:spcPct val="115000"/>
              </a:lnSpc>
              <a:buNone/>
            </a:pPr>
            <a:r>
              <a:rPr lang="en"/>
              <a:t>Here are the main sections:</a:t>
            </a:r>
          </a:p>
          <a:p>
            <a:r>
              <a:t/>
            </a:r>
          </a:p>
          <a:p>
            <a:pPr rtl="0" lvl="0">
              <a:lnSpc>
                <a:spcPct val="115000"/>
              </a:lnSpc>
              <a:buNone/>
            </a:pPr>
            <a:r>
              <a:rPr lang="en"/>
              <a:t>1. Header</a:t>
            </a:r>
          </a:p>
          <a:p>
            <a:pPr rtl="0" lvl="0">
              <a:lnSpc>
                <a:spcPct val="115000"/>
              </a:lnSpc>
              <a:buNone/>
            </a:pPr>
            <a:r>
              <a:rPr lang="en"/>
              <a:t>2. Navigation</a:t>
            </a:r>
          </a:p>
          <a:p>
            <a:pPr rtl="0" lvl="0">
              <a:lnSpc>
                <a:spcPct val="115000"/>
              </a:lnSpc>
              <a:buNone/>
            </a:pPr>
            <a:r>
              <a:rPr lang="en"/>
              <a:t>3. A row with three columns</a:t>
            </a:r>
          </a:p>
          <a:p>
            <a:pPr rtl="0" lvl="0">
              <a:lnSpc>
                <a:spcPct val="115000"/>
              </a:lnSpc>
              <a:buNone/>
            </a:pPr>
            <a:r>
              <a:rPr lang="en"/>
              <a:t>4. A second row with three columns</a:t>
            </a:r>
          </a:p>
          <a:p>
            <a:pPr rtl="0" lvl="0">
              <a:lnSpc>
                <a:spcPct val="115000"/>
              </a:lnSpc>
              <a:buNone/>
            </a:pPr>
            <a:r>
              <a:rPr lang="en"/>
              <a:t>5. A footer.</a:t>
            </a:r>
          </a:p>
          <a:p>
            <a:r>
              <a:t/>
            </a:r>
          </a:p>
          <a:p>
            <a:pPr rtl="0" lvl="0">
              <a:lnSpc>
                <a:spcPct val="115000"/>
              </a:lnSpc>
              <a:buNone/>
            </a:pPr>
            <a:r>
              <a:rPr lang="en"/>
              <a:t>All of this is inside a container set to 900 pixels wide. Let's get the html in place for the structure.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pic>
        <p:nvPicPr>
          <p:cNvPr id="51" name="Shape 51"/>
          <p:cNvPicPr preferRelativeResize="0"/>
          <p:nvPr/>
        </p:nvPicPr>
        <p:blipFill>
          <a:blip r:embed="rId3"/>
          <a:stretch>
            <a:fillRect/>
          </a:stretch>
        </p:blipFill>
        <p:spPr>
          <a:xfrm>
            <a:off y="237025" x="168525"/>
            <a:ext cy="5752125" cx="3359075"/>
          </a:xfrm>
          <a:prstGeom prst="rect">
            <a:avLst/>
          </a:prstGeom>
        </p:spPr>
      </p:pic>
      <p:sp>
        <p:nvSpPr>
          <p:cNvPr id="52" name="Shape 52"/>
          <p:cNvSpPr txBox="1"/>
          <p:nvPr/>
        </p:nvSpPr>
        <p:spPr>
          <a:xfrm>
            <a:off y="237025" x="3908475"/>
            <a:ext cy="3033899" cx="4923899"/>
          </a:xfrm>
          <a:prstGeom prst="rect">
            <a:avLst/>
          </a:prstGeom>
          <a:noFill/>
        </p:spPr>
        <p:txBody>
          <a:bodyPr bIns="91425" rIns="91425" lIns="91425" tIns="91425" anchor="t" anchorCtr="0">
            <a:noAutofit/>
          </a:bodyPr>
          <a:lstStyle/>
          <a:p>
            <a:pPr rtl="0" lvl="0">
              <a:lnSpc>
                <a:spcPct val="115000"/>
              </a:lnSpc>
              <a:buNone/>
            </a:pPr>
            <a:r>
              <a:rPr lang="en"/>
              <a:t>Here is the basic structure of the HTML we will be using.</a:t>
            </a:r>
          </a:p>
          <a:p>
            <a:r>
              <a:t/>
            </a:r>
          </a:p>
          <a:p>
            <a:pPr rtl="0" lvl="0">
              <a:lnSpc>
                <a:spcPct val="115000"/>
              </a:lnSpc>
              <a:buNone/>
            </a:pPr>
            <a:r>
              <a:rPr lang="en"/>
              <a:t>You can see there is the header, followed by the navigation section. Then there is a &lt;section&gt; element with a class set to "row".  Inside that section are three &lt;article&gt; elements with a class set to "column". The last column has a class of "last" on it as well. More about that in a bit.</a:t>
            </a:r>
          </a:p>
          <a:p>
            <a:r>
              <a:t/>
            </a:r>
          </a:p>
          <a:p>
            <a:pPr rtl="0" lvl="0">
              <a:lnSpc>
                <a:spcPct val="115000"/>
              </a:lnSpc>
              <a:buNone/>
            </a:pPr>
            <a:r>
              <a:rPr lang="en"/>
              <a:t>There is another row with two columns followed finally, by the footer.</a:t>
            </a:r>
          </a:p>
          <a:p>
            <a:r>
              <a:t/>
            </a:r>
          </a:p>
          <a:p>
            <a:pPr>
              <a:lnSpc>
                <a:spcPct val="115000"/>
              </a:lnSpc>
              <a:buNone/>
            </a:pPr>
            <a:r>
              <a:rPr lang="en"/>
              <a:t>All of this is inside a div with an ID of "page".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pic>
        <p:nvPicPr>
          <p:cNvPr id="57" name="Shape 57"/>
          <p:cNvPicPr preferRelativeResize="0"/>
          <p:nvPr/>
        </p:nvPicPr>
        <p:blipFill>
          <a:blip r:embed="rId3"/>
          <a:stretch>
            <a:fillRect/>
          </a:stretch>
        </p:blipFill>
        <p:spPr>
          <a:xfrm>
            <a:off y="410275" x="378050"/>
            <a:ext cy="622775" cx="3945250"/>
          </a:xfrm>
          <a:prstGeom prst="rect">
            <a:avLst/>
          </a:prstGeom>
        </p:spPr>
      </p:pic>
      <p:sp>
        <p:nvSpPr>
          <p:cNvPr id="58" name="Shape 58"/>
          <p:cNvSpPr txBox="1"/>
          <p:nvPr/>
        </p:nvSpPr>
        <p:spPr>
          <a:xfrm>
            <a:off y="411000" x="4609600"/>
            <a:ext cy="2901000" cx="4101900"/>
          </a:xfrm>
          <a:prstGeom prst="rect">
            <a:avLst/>
          </a:prstGeom>
          <a:noFill/>
        </p:spPr>
        <p:txBody>
          <a:bodyPr bIns="91425" rIns="91425" lIns="91425" tIns="91425" anchor="t" anchorCtr="0">
            <a:noAutofit/>
          </a:bodyPr>
          <a:lstStyle/>
          <a:p>
            <a:pPr rtl="0" lvl="0">
              <a:lnSpc>
                <a:spcPct val="115000"/>
              </a:lnSpc>
              <a:buNone/>
            </a:pPr>
            <a:r>
              <a:rPr lang="en"/>
              <a:t>We can add the image in the header from our images folder.</a:t>
            </a:r>
          </a:p>
          <a:p>
            <a:r>
              <a:t/>
            </a:r>
          </a:p>
          <a:p>
            <a:pPr>
              <a:lnSpc>
                <a:spcPct val="115000"/>
              </a:lnSpc>
              <a:buNone/>
            </a:pPr>
            <a:r>
              <a:rPr lang="en"/>
              <a:t>Inside the &lt;nav&gt; element, we can add the unordered list for our navigation. This is pretty much exactly what we had in our previous version of the site.</a:t>
            </a:r>
          </a:p>
        </p:txBody>
      </p:sp>
      <p:pic>
        <p:nvPicPr>
          <p:cNvPr id="59" name="Shape 59"/>
          <p:cNvPicPr preferRelativeResize="0"/>
          <p:nvPr/>
        </p:nvPicPr>
        <p:blipFill>
          <a:blip r:embed="rId4"/>
          <a:stretch>
            <a:fillRect/>
          </a:stretch>
        </p:blipFill>
        <p:spPr>
          <a:xfrm>
            <a:off y="1570025" x="378050"/>
            <a:ext cy="1538561" cx="3945249"/>
          </a:xfrm>
          <a:prstGeom prst="rect">
            <a:avLst/>
          </a:prstGeom>
        </p:spPr>
      </p:pic>
      <p:pic>
        <p:nvPicPr>
          <p:cNvPr id="60" name="Shape 60"/>
          <p:cNvPicPr preferRelativeResize="0"/>
          <p:nvPr/>
        </p:nvPicPr>
        <p:blipFill>
          <a:blip r:embed="rId5"/>
          <a:stretch>
            <a:fillRect/>
          </a:stretch>
        </p:blipFill>
        <p:spPr>
          <a:xfrm>
            <a:off y="3455050" x="378050"/>
            <a:ext cy="1246849" cx="6572174"/>
          </a:xfrm>
          <a:prstGeom prst="rect">
            <a:avLst/>
          </a:prstGeom>
        </p:spPr>
      </p:pic>
      <p:sp>
        <p:nvSpPr>
          <p:cNvPr id="61" name="Shape 61"/>
          <p:cNvSpPr txBox="1"/>
          <p:nvPr/>
        </p:nvSpPr>
        <p:spPr>
          <a:xfrm>
            <a:off y="4963475" x="378050"/>
            <a:ext cy="799499" cx="6354299"/>
          </a:xfrm>
          <a:prstGeom prst="rect">
            <a:avLst/>
          </a:prstGeom>
          <a:noFill/>
        </p:spPr>
        <p:txBody>
          <a:bodyPr bIns="91425" rIns="91425" lIns="91425" tIns="91425" anchor="t" anchorCtr="0">
            <a:noAutofit/>
          </a:bodyPr>
          <a:lstStyle/>
          <a:p>
            <a:pPr rtl="0" lvl="0">
              <a:lnSpc>
                <a:spcPct val="115000"/>
              </a:lnSpc>
              <a:buNone/>
            </a:pPr>
            <a:r>
              <a:rPr lang="en"/>
              <a:t>Also, we can include the content for each element in our grid design. You will need to pull this from the photoshop file. Finally I put the content in the footer that we had before.</a:t>
            </a:r>
          </a:p>
        </p:txBody>
      </p:sp>
      <p:pic>
        <p:nvPicPr>
          <p:cNvPr id="62" name="Shape 62"/>
          <p:cNvPicPr preferRelativeResize="0"/>
          <p:nvPr/>
        </p:nvPicPr>
        <p:blipFill>
          <a:blip r:embed="rId6"/>
          <a:stretch>
            <a:fillRect/>
          </a:stretch>
        </p:blipFill>
        <p:spPr>
          <a:xfrm>
            <a:off y="5912975" x="378050"/>
            <a:ext cy="722799" cx="5702950"/>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pic>
        <p:nvPicPr>
          <p:cNvPr id="67" name="Shape 67"/>
          <p:cNvPicPr preferRelativeResize="0"/>
          <p:nvPr/>
        </p:nvPicPr>
        <p:blipFill>
          <a:blip r:embed="rId3"/>
          <a:stretch>
            <a:fillRect/>
          </a:stretch>
        </p:blipFill>
        <p:spPr>
          <a:xfrm>
            <a:off y="152400" x="152400"/>
            <a:ext cy="1442150" cx="4696325"/>
          </a:xfrm>
          <a:prstGeom prst="rect">
            <a:avLst/>
          </a:prstGeom>
        </p:spPr>
      </p:pic>
      <p:sp>
        <p:nvSpPr>
          <p:cNvPr id="68" name="Shape 68"/>
          <p:cNvSpPr txBox="1"/>
          <p:nvPr/>
        </p:nvSpPr>
        <p:spPr>
          <a:xfrm>
            <a:off y="257875" x="5125375"/>
            <a:ext cy="3186899" cx="3739199"/>
          </a:xfrm>
          <a:prstGeom prst="rect">
            <a:avLst/>
          </a:prstGeom>
          <a:noFill/>
        </p:spPr>
        <p:txBody>
          <a:bodyPr bIns="91425" rIns="91425" lIns="91425" tIns="91425" anchor="t" anchorCtr="0">
            <a:noAutofit/>
          </a:bodyPr>
          <a:lstStyle/>
          <a:p>
            <a:pPr rtl="0" lvl="0">
              <a:lnSpc>
                <a:spcPct val="115000"/>
              </a:lnSpc>
              <a:buNone/>
            </a:pPr>
            <a:r>
              <a:rPr lang="en"/>
              <a:t>Next, let's connect our stylesheet as we did before. Don't forget to create the file and save it in your folder.</a:t>
            </a:r>
          </a:p>
          <a:p>
            <a:r>
              <a:t/>
            </a:r>
          </a:p>
          <a:p>
            <a:pPr>
              <a:lnSpc>
                <a:spcPct val="115000"/>
              </a:lnSpc>
              <a:buNone/>
            </a:pPr>
            <a:r>
              <a:rPr lang="en"/>
              <a:t>Once you have the stylesheet connected, go back to Eric Meyer's website and get his CSS reset (or get it from the previous project). Here is the link: </a:t>
            </a:r>
            <a:r>
              <a:rPr u="sng" lang="en">
                <a:solidFill>
                  <a:schemeClr val="hlink"/>
                </a:solidFill>
                <a:hlinkClick r:id="rId4"/>
              </a:rPr>
              <a:t>http://meyerweb.com/eric/tools/css/reset/</a:t>
            </a:r>
          </a:p>
        </p:txBody>
      </p:sp>
      <p:pic>
        <p:nvPicPr>
          <p:cNvPr id="69" name="Shape 69"/>
          <p:cNvPicPr preferRelativeResize="0"/>
          <p:nvPr/>
        </p:nvPicPr>
        <p:blipFill>
          <a:blip r:embed="rId5"/>
          <a:stretch>
            <a:fillRect/>
          </a:stretch>
        </p:blipFill>
        <p:spPr>
          <a:xfrm>
            <a:off y="1989100" x="152400"/>
            <a:ext cy="2315355" cx="3364500"/>
          </a:xfrm>
          <a:prstGeom prst="rect">
            <a:avLst/>
          </a:prstGeom>
        </p:spPr>
      </p:pic>
      <p:pic>
        <p:nvPicPr>
          <p:cNvPr id="70" name="Shape 70"/>
          <p:cNvPicPr preferRelativeResize="0"/>
          <p:nvPr/>
        </p:nvPicPr>
        <p:blipFill>
          <a:blip r:embed="rId6"/>
          <a:stretch>
            <a:fillRect/>
          </a:stretch>
        </p:blipFill>
        <p:spPr>
          <a:xfrm>
            <a:off y="4615500" x="257425"/>
            <a:ext cy="1809703" cx="3739199"/>
          </a:xfrm>
          <a:prstGeom prst="rect">
            <a:avLst/>
          </a:prstGeom>
        </p:spPr>
      </p:pic>
      <p:sp>
        <p:nvSpPr>
          <p:cNvPr id="71" name="Shape 71"/>
          <p:cNvSpPr txBox="1"/>
          <p:nvPr/>
        </p:nvSpPr>
        <p:spPr>
          <a:xfrm>
            <a:off y="4609600" x="5117300"/>
            <a:ext cy="1902000" cx="3642600"/>
          </a:xfrm>
          <a:prstGeom prst="rect">
            <a:avLst/>
          </a:prstGeom>
          <a:noFill/>
        </p:spPr>
        <p:txBody>
          <a:bodyPr bIns="91425" rIns="91425" lIns="91425" tIns="91425" anchor="t" anchorCtr="0">
            <a:noAutofit/>
          </a:bodyPr>
          <a:lstStyle/>
          <a:p>
            <a:pPr>
              <a:lnSpc>
                <a:spcPct val="115000"/>
              </a:lnSpc>
              <a:buNone/>
            </a:pPr>
            <a:r>
              <a:rPr lang="en"/>
              <a:t>After the reset is in place, we can add these basic styles for the page. This is pretty much what we did for the previous design.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pic>
        <p:nvPicPr>
          <p:cNvPr id="76" name="Shape 76"/>
          <p:cNvPicPr preferRelativeResize="0"/>
          <p:nvPr/>
        </p:nvPicPr>
        <p:blipFill>
          <a:blip r:embed="rId3"/>
          <a:stretch>
            <a:fillRect/>
          </a:stretch>
        </p:blipFill>
        <p:spPr>
          <a:xfrm>
            <a:off y="2649175" x="572175"/>
            <a:ext cy="1193900" cx="2269549"/>
          </a:xfrm>
          <a:prstGeom prst="rect">
            <a:avLst/>
          </a:prstGeom>
        </p:spPr>
      </p:pic>
      <p:pic>
        <p:nvPicPr>
          <p:cNvPr id="77" name="Shape 77"/>
          <p:cNvPicPr preferRelativeResize="0"/>
          <p:nvPr/>
        </p:nvPicPr>
        <p:blipFill>
          <a:blip r:embed="rId4"/>
          <a:stretch>
            <a:fillRect/>
          </a:stretch>
        </p:blipFill>
        <p:spPr>
          <a:xfrm>
            <a:off y="233000" x="378050"/>
            <a:ext cy="1031025" cx="8216100"/>
          </a:xfrm>
          <a:prstGeom prst="rect">
            <a:avLst/>
          </a:prstGeom>
        </p:spPr>
      </p:pic>
      <p:sp>
        <p:nvSpPr>
          <p:cNvPr id="78" name="Shape 78"/>
          <p:cNvSpPr txBox="1"/>
          <p:nvPr/>
        </p:nvSpPr>
        <p:spPr>
          <a:xfrm>
            <a:off y="1264025" x="459700"/>
            <a:ext cy="1144199" cx="7957800"/>
          </a:xfrm>
          <a:prstGeom prst="rect">
            <a:avLst/>
          </a:prstGeom>
          <a:noFill/>
        </p:spPr>
        <p:txBody>
          <a:bodyPr bIns="91425" rIns="91425" lIns="91425" tIns="91425" anchor="t" anchorCtr="0">
            <a:noAutofit/>
          </a:bodyPr>
          <a:lstStyle/>
          <a:p>
            <a:pPr>
              <a:lnSpc>
                <a:spcPct val="115000"/>
              </a:lnSpc>
              <a:buNone/>
            </a:pPr>
            <a:r>
              <a:rPr lang="en"/>
              <a:t>Horizontal navigation can be a bit tricky, until you understand how to make it work properly. Basically, each list item will be floated left. I set the background color of the &lt;ul&gt; element to be the same color as the backgrounds of the &lt;a&gt; elements. There are a few very important techniques to understand to make this work properly.</a:t>
            </a:r>
          </a:p>
        </p:txBody>
      </p:sp>
      <p:sp>
        <p:nvSpPr>
          <p:cNvPr id="79" name="Shape 79"/>
          <p:cNvSpPr txBox="1"/>
          <p:nvPr/>
        </p:nvSpPr>
        <p:spPr>
          <a:xfrm>
            <a:off y="2635225" x="3030100"/>
            <a:ext cy="1591499" cx="5423400"/>
          </a:xfrm>
          <a:prstGeom prst="rect">
            <a:avLst/>
          </a:prstGeom>
          <a:noFill/>
        </p:spPr>
        <p:txBody>
          <a:bodyPr bIns="91425" rIns="91425" lIns="91425" tIns="91425" anchor="t" anchorCtr="0">
            <a:noAutofit/>
          </a:bodyPr>
          <a:lstStyle/>
          <a:p>
            <a:pPr>
              <a:lnSpc>
                <a:spcPct val="115000"/>
              </a:lnSpc>
              <a:buNone/>
            </a:pPr>
            <a:r>
              <a:rPr lang="en"/>
              <a:t>The first important technique, is to make the &lt;ul&gt; element contain the floated &lt;li&gt; elements. In Part 1, we dealt with this floating issue by putting an element at the end of the floated elements that cleared the floats. Here we have no such element, but if we add the declaration, overflow: hidden, that will do the job.</a:t>
            </a:r>
          </a:p>
        </p:txBody>
      </p:sp>
      <p:pic>
        <p:nvPicPr>
          <p:cNvPr id="80" name="Shape 80"/>
          <p:cNvPicPr preferRelativeResize="0"/>
          <p:nvPr/>
        </p:nvPicPr>
        <p:blipFill>
          <a:blip r:embed="rId5"/>
          <a:stretch>
            <a:fillRect/>
          </a:stretch>
        </p:blipFill>
        <p:spPr>
          <a:xfrm>
            <a:off y="4858000" x="572175"/>
            <a:ext cy="602400" cx="1372700"/>
          </a:xfrm>
          <a:prstGeom prst="rect">
            <a:avLst/>
          </a:prstGeom>
        </p:spPr>
      </p:pic>
      <p:sp>
        <p:nvSpPr>
          <p:cNvPr id="81" name="Shape 81"/>
          <p:cNvSpPr txBox="1"/>
          <p:nvPr/>
        </p:nvSpPr>
        <p:spPr>
          <a:xfrm>
            <a:off y="4811075" x="3030100"/>
            <a:ext cy="942900" cx="5085000"/>
          </a:xfrm>
          <a:prstGeom prst="rect">
            <a:avLst/>
          </a:prstGeom>
          <a:noFill/>
        </p:spPr>
        <p:txBody>
          <a:bodyPr bIns="91425" rIns="91425" lIns="91425" tIns="91425" anchor="t" anchorCtr="0">
            <a:noAutofit/>
          </a:bodyPr>
          <a:lstStyle/>
          <a:p>
            <a:pPr>
              <a:buNone/>
            </a:pPr>
            <a:r>
              <a:rPr lang="en"/>
              <a:t>The list items themselves simply float left.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pic>
        <p:nvPicPr>
          <p:cNvPr id="86" name="Shape 86"/>
          <p:cNvPicPr preferRelativeResize="0"/>
          <p:nvPr/>
        </p:nvPicPr>
        <p:blipFill>
          <a:blip r:embed="rId3"/>
          <a:stretch>
            <a:fillRect/>
          </a:stretch>
        </p:blipFill>
        <p:spPr>
          <a:xfrm>
            <a:off y="393450" x="490150"/>
            <a:ext cy="2841074" cx="2961824"/>
          </a:xfrm>
          <a:prstGeom prst="rect">
            <a:avLst/>
          </a:prstGeom>
        </p:spPr>
      </p:pic>
      <p:sp>
        <p:nvSpPr>
          <p:cNvPr id="87" name="Shape 87"/>
          <p:cNvSpPr txBox="1"/>
          <p:nvPr/>
        </p:nvSpPr>
        <p:spPr>
          <a:xfrm>
            <a:off y="386825" x="3787625"/>
            <a:ext cy="6060300" cx="5085000"/>
          </a:xfrm>
          <a:prstGeom prst="rect">
            <a:avLst/>
          </a:prstGeom>
          <a:noFill/>
        </p:spPr>
        <p:txBody>
          <a:bodyPr bIns="91425" rIns="91425" lIns="91425" tIns="91425" anchor="t" anchorCtr="0">
            <a:noAutofit/>
          </a:bodyPr>
          <a:lstStyle/>
          <a:p>
            <a:pPr rtl="0" lvl="0">
              <a:lnSpc>
                <a:spcPct val="115000"/>
              </a:lnSpc>
              <a:buNone/>
            </a:pPr>
            <a:r>
              <a:rPr lang="en"/>
              <a:t>Navigation in list format gives us lots of elements that we can style. We can style each and everyone of these elements: &lt;nav&gt;, &lt;ul&gt;, &lt;li&gt;, and the &lt;a&gt; tag.</a:t>
            </a:r>
          </a:p>
          <a:p>
            <a:r>
              <a:t/>
            </a:r>
          </a:p>
          <a:p>
            <a:pPr rtl="0" lvl="0">
              <a:lnSpc>
                <a:spcPct val="115000"/>
              </a:lnSpc>
              <a:buNone/>
            </a:pPr>
            <a:r>
              <a:rPr lang="en"/>
              <a:t>Generally, it is best if you put most of the visual styling here on the actual anchor tag (the &lt;a&gt; tag). </a:t>
            </a:r>
          </a:p>
          <a:p>
            <a:r>
              <a:t/>
            </a:r>
          </a:p>
          <a:p>
            <a:pPr rtl="0" lvl="0">
              <a:lnSpc>
                <a:spcPct val="115000"/>
              </a:lnSpc>
              <a:buNone/>
            </a:pPr>
            <a:r>
              <a:rPr lang="en"/>
              <a:t>So, we set the height, color of text etc. But the really important declaration here is to tell the anchors to display:block.</a:t>
            </a:r>
          </a:p>
          <a:p>
            <a:r>
              <a:t/>
            </a:r>
          </a:p>
          <a:p>
            <a:pPr rtl="0" lvl="0">
              <a:lnSpc>
                <a:spcPct val="115000"/>
              </a:lnSpc>
              <a:buNone/>
            </a:pPr>
            <a:r>
              <a:rPr lang="en"/>
              <a:t>Anchor tags (&lt;a&gt; tags) by default display inline. Telling them to display as block level items allows you to give them a height, margins, padding and other properties that belong to block level items. Also, it makes it so that entire block is clickable, not just the text itself.</a:t>
            </a:r>
          </a:p>
          <a:p>
            <a:r>
              <a:t/>
            </a:r>
          </a:p>
          <a:p>
            <a:pPr rtl="0" lvl="0">
              <a:lnSpc>
                <a:spcPct val="115000"/>
              </a:lnSpc>
              <a:buNone/>
            </a:pPr>
            <a:r>
              <a:rPr lang="en"/>
              <a:t>Also worth noting, by setting the height to 64 pixels and the line-height to 64 pixels will put the text in the vertical center of the block.</a:t>
            </a:r>
          </a:p>
          <a:p>
            <a:r>
              <a:t/>
            </a:r>
          </a:p>
          <a:p>
            <a:pPr>
              <a:lnSpc>
                <a:spcPct val="115000"/>
              </a:lnSpc>
              <a:buNone/>
            </a:pPr>
            <a:r>
              <a:rPr lang="en"/>
              <a:t>Finally, I added the hover rule for a little interactivity when the user rolls the mouse over the anchor elements.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pic>
        <p:nvPicPr>
          <p:cNvPr id="92" name="Shape 92"/>
          <p:cNvPicPr preferRelativeResize="0"/>
          <p:nvPr/>
        </p:nvPicPr>
        <p:blipFill>
          <a:blip r:embed="rId3"/>
          <a:stretch>
            <a:fillRect/>
          </a:stretch>
        </p:blipFill>
        <p:spPr>
          <a:xfrm>
            <a:off y="1430800" x="578775"/>
            <a:ext cy="577024" cx="1445049"/>
          </a:xfrm>
          <a:prstGeom prst="rect">
            <a:avLst/>
          </a:prstGeom>
        </p:spPr>
      </p:pic>
      <p:sp>
        <p:nvSpPr>
          <p:cNvPr id="93" name="Shape 93"/>
          <p:cNvSpPr txBox="1"/>
          <p:nvPr/>
        </p:nvSpPr>
        <p:spPr>
          <a:xfrm>
            <a:off y="1425150" x="2196375"/>
            <a:ext cy="588299" cx="6309900"/>
          </a:xfrm>
          <a:prstGeom prst="rect">
            <a:avLst/>
          </a:prstGeom>
          <a:noFill/>
        </p:spPr>
        <p:txBody>
          <a:bodyPr bIns="91425" rIns="91425" lIns="91425" tIns="91425" anchor="t" anchorCtr="0">
            <a:noAutofit/>
          </a:bodyPr>
          <a:lstStyle/>
          <a:p>
            <a:pPr rtl="0" lvl="0">
              <a:lnSpc>
                <a:spcPct val="115000"/>
              </a:lnSpc>
              <a:buNone/>
            </a:pPr>
            <a:r>
              <a:rPr lang="en"/>
              <a:t>I found that the header was creating a small gap at the bottom, so I set the height to be the same as the image.</a:t>
            </a:r>
          </a:p>
        </p:txBody>
      </p:sp>
      <p:pic>
        <p:nvPicPr>
          <p:cNvPr id="94" name="Shape 94"/>
          <p:cNvPicPr preferRelativeResize="0"/>
          <p:nvPr/>
        </p:nvPicPr>
        <p:blipFill>
          <a:blip r:embed="rId4"/>
          <a:stretch>
            <a:fillRect/>
          </a:stretch>
        </p:blipFill>
        <p:spPr>
          <a:xfrm>
            <a:off y="336325" x="426375"/>
            <a:ext cy="910793" cx="8093049"/>
          </a:xfrm>
          <a:prstGeom prst="rect">
            <a:avLst/>
          </a:prstGeom>
        </p:spPr>
      </p:pic>
      <p:cxnSp>
        <p:nvCxnSpPr>
          <p:cNvPr id="95" name="Shape 95"/>
          <p:cNvCxnSpPr/>
          <p:nvPr/>
        </p:nvCxnSpPr>
        <p:spPr>
          <a:xfrm rot="10800000">
            <a:off y="580399" x="7228649"/>
            <a:ext cy="846000" cx="8100"/>
          </a:xfrm>
          <a:prstGeom prst="straightConnector1">
            <a:avLst/>
          </a:prstGeom>
          <a:noFill/>
          <a:ln w="38100" cap="flat">
            <a:solidFill>
              <a:srgbClr val="FF0000"/>
            </a:solidFill>
            <a:prstDash val="solid"/>
            <a:round/>
            <a:headEnd w="lg" len="lg" type="none"/>
            <a:tailEnd w="lg" len="lg" type="triangle"/>
          </a:ln>
        </p:spPr>
      </p:cxnSp>
      <p:pic>
        <p:nvPicPr>
          <p:cNvPr id="96" name="Shape 96"/>
          <p:cNvPicPr preferRelativeResize="0"/>
          <p:nvPr/>
        </p:nvPicPr>
        <p:blipFill>
          <a:blip r:embed="rId5"/>
          <a:stretch>
            <a:fillRect/>
          </a:stretch>
        </p:blipFill>
        <p:spPr>
          <a:xfrm>
            <a:off y="2543100" x="544687"/>
            <a:ext cy="2745649" cx="7517925"/>
          </a:xfrm>
          <a:prstGeom prst="rect">
            <a:avLst/>
          </a:prstGeom>
        </p:spPr>
      </p:pic>
      <p:sp>
        <p:nvSpPr>
          <p:cNvPr id="97" name="Shape 97"/>
          <p:cNvSpPr txBox="1"/>
          <p:nvPr/>
        </p:nvSpPr>
        <p:spPr>
          <a:xfrm>
            <a:off y="5488000" x="604400"/>
            <a:ext cy="1160399" cx="7510799"/>
          </a:xfrm>
          <a:prstGeom prst="rect">
            <a:avLst/>
          </a:prstGeom>
          <a:noFill/>
        </p:spPr>
        <p:txBody>
          <a:bodyPr bIns="91425" rIns="91425" lIns="91425" tIns="91425" anchor="t" anchorCtr="0">
            <a:noAutofit/>
          </a:bodyPr>
          <a:lstStyle/>
          <a:p>
            <a:pPr>
              <a:lnSpc>
                <a:spcPct val="115000"/>
              </a:lnSpc>
              <a:buNone/>
            </a:pPr>
            <a:r>
              <a:rPr lang="en"/>
              <a:t>This next part could be done in a couple of ways. We could just have three columns, but if we want to make sure the "Share" section and the "Brainstorm" section line up horizontally, we need to put top three in a row and the bottom two in a row. That is exactly how we did it in our code.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