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1.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826000" x="762000"/>
            <a:ext cy="4572000" cx="6096000"/>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 name="Shape 20"/>
        <p:cNvGrpSpPr/>
        <p:nvPr/>
      </p:nvGrpSpPr>
      <p:grpSpPr>
        <a:xfrm>
          <a:off y="0" x="0"/>
          <a:ext cy="0" cx="0"/>
          <a:chOff y="0" x="0"/>
          <a:chExt cy="0" cx="0"/>
        </a:xfrm>
      </p:grpSpPr>
      <p:sp>
        <p:nvSpPr>
          <p:cNvPr id="21" name="Shape 2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 name="Shape 22"/>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 name="Shape 28"/>
        <p:cNvGrpSpPr/>
        <p:nvPr/>
      </p:nvGrpSpPr>
      <p:grpSpPr>
        <a:xfrm>
          <a:off y="0" x="0"/>
          <a:ext cy="0" cx="0"/>
          <a:chOff y="0" x="0"/>
          <a:chExt cy="0" cx="0"/>
        </a:xfrm>
      </p:grpSpPr>
      <p:sp>
        <p:nvSpPr>
          <p:cNvPr id="29" name="Shape 2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0" name="Shape 30"/>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 name="Shape 39"/>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 name="Shape 46"/>
        <p:cNvGrpSpPr/>
        <p:nvPr/>
      </p:nvGrpSpPr>
      <p:grpSpPr>
        <a:xfrm>
          <a:off y="0" x="0"/>
          <a:ext cy="0" cx="0"/>
          <a:chOff y="0" x="0"/>
          <a:chExt cy="0" cx="0"/>
        </a:xfrm>
      </p:grpSpPr>
      <p:sp>
        <p:nvSpPr>
          <p:cNvPr id="47" name="Shape 4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8" name="Shape 48"/>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8" name="Shape 58"/>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5" name="Shape 65"/>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2" name="Shape 72"/>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8" name="Shape 78"/>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7" name="Shape 87"/>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 name="Shape 5"/>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 name="Shape 6"/>
        <p:cNvGrpSpPr/>
        <p:nvPr/>
      </p:nvGrpSpPr>
      <p:grpSpPr>
        <a:xfrm>
          <a:off y="0" x="0"/>
          <a:ext cy="0" cx="0"/>
          <a:chOff y="0" x="0"/>
          <a:chExt cy="0" cx="0"/>
        </a:xfrm>
      </p:grpSpPr>
      <p:sp>
        <p:nvSpPr>
          <p:cNvPr id="7" name="Shape 7"/>
          <p:cNvSpPr txBox="1"/>
          <p:nvPr>
            <p:ph type="ctrTitle"/>
          </p:nvPr>
        </p:nvSpPr>
        <p:spPr>
          <a:xfrm>
            <a:off y="3048000" x="914400"/>
            <a:ext cy="1219199" cx="8331200"/>
          </a:xfrm>
          <a:prstGeom prst="rect">
            <a:avLst/>
          </a:prstGeom>
          <a:noFill/>
          <a:ln>
            <a:noFill/>
          </a:ln>
        </p:spPr>
        <p:txBody>
          <a:bodyPr bIns="91425" rIns="91425" lIns="91425" tIns="91425" anchor="t"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8" name="Shape 8"/>
          <p:cNvSpPr txBox="1"/>
          <p:nvPr>
            <p:ph idx="1" type="subTitle"/>
          </p:nvPr>
        </p:nvSpPr>
        <p:spPr>
          <a:xfrm>
            <a:off y="4572000" x="1828800"/>
            <a:ext cy="914400" cx="6502399"/>
          </a:xfrm>
          <a:prstGeom prst="rect">
            <a:avLst/>
          </a:prstGeom>
          <a:noFill/>
          <a:ln>
            <a:noFill/>
          </a:ln>
        </p:spPr>
        <p:txBody>
          <a:bodyPr bIns="91425" rIns="91425" lIns="91425" t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9" name="Shape 9"/>
        <p:cNvGrpSpPr/>
        <p:nvPr/>
      </p:nvGrpSpPr>
      <p:grpSpPr>
        <a:xfrm>
          <a:off y="0" x="0"/>
          <a:ext cy="0" cx="0"/>
          <a:chOff y="0" x="0"/>
          <a:chExt cy="0" cx="0"/>
        </a:xfrm>
      </p:grpSpPr>
      <p:sp>
        <p:nvSpPr>
          <p:cNvPr id="10" name="Shape 10"/>
          <p:cNvSpPr txBox="1"/>
          <p:nvPr>
            <p:ph type="title"/>
          </p:nvPr>
        </p:nvSpPr>
        <p:spPr>
          <a:xfrm>
            <a:off y="304800" x="304800"/>
            <a:ext cy="914400" cx="9550400"/>
          </a:xfrm>
          <a:prstGeom prst="rect">
            <a:avLst/>
          </a:prstGeom>
          <a:noFill/>
          <a:ln>
            <a:noFill/>
          </a:ln>
        </p:spPr>
        <p:txBody>
          <a:bodyPr bIns="91425" rIns="91425" lIns="91425" t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p:txBody>
      </p:sp>
      <p:sp>
        <p:nvSpPr>
          <p:cNvPr id="11" name="Shape 11"/>
          <p:cNvSpPr txBox="1"/>
          <p:nvPr>
            <p:ph idx="1" type="body"/>
          </p:nvPr>
        </p:nvSpPr>
        <p:spPr>
          <a:xfrm>
            <a:off y="1828800" x="304800"/>
            <a:ext cy="5486399" cx="9550400"/>
          </a:xfrm>
          <a:prstGeom prst="rect">
            <a:avLst/>
          </a:prstGeom>
          <a:noFill/>
          <a:ln>
            <a:noFill/>
          </a:ln>
        </p:spPr>
        <p:txBody>
          <a:bodyPr bIns="91425" rIns="91425" lIns="91425" t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2" name="Shape 12"/>
        <p:cNvGrpSpPr/>
        <p:nvPr/>
      </p:nvGrpSpPr>
      <p:grpSpPr>
        <a:xfrm>
          <a:off y="0" x="0"/>
          <a:ext cy="0" cx="0"/>
          <a:chOff y="0" x="0"/>
          <a:chExt cy="0" cx="0"/>
        </a:xfrm>
      </p:grpSpPr>
      <p:sp>
        <p:nvSpPr>
          <p:cNvPr id="13" name="Shape 13"/>
          <p:cNvSpPr txBox="1"/>
          <p:nvPr>
            <p:ph type="title"/>
          </p:nvPr>
        </p:nvSpPr>
        <p:spPr>
          <a:xfrm>
            <a:off y="304800" x="304800"/>
            <a:ext cy="914400" cx="9550400"/>
          </a:xfrm>
          <a:prstGeom prst="rect">
            <a:avLst/>
          </a:prstGeom>
          <a:noFill/>
          <a:ln>
            <a:noFill/>
          </a:ln>
        </p:spPr>
        <p:txBody>
          <a:bodyPr bIns="91425" rIns="91425" lIns="91425" t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p:txBody>
      </p:sp>
      <p:sp>
        <p:nvSpPr>
          <p:cNvPr id="14" name="Shape 14"/>
          <p:cNvSpPr txBox="1"/>
          <p:nvPr>
            <p:ph idx="1" type="body"/>
          </p:nvPr>
        </p:nvSpPr>
        <p:spPr>
          <a:xfrm>
            <a:off y="1828800" x="304800"/>
            <a:ext cy="5486399" cx="4470399"/>
          </a:xfrm>
          <a:prstGeom prst="rect">
            <a:avLst/>
          </a:prstGeom>
          <a:noFill/>
          <a:ln>
            <a:noFill/>
          </a:ln>
        </p:spPr>
        <p:txBody>
          <a:bodyPr bIns="91425" rIns="91425" lIns="91425" t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
        <p:nvSpPr>
          <p:cNvPr id="15" name="Shape 15"/>
          <p:cNvSpPr txBox="1"/>
          <p:nvPr>
            <p:ph idx="2" type="body"/>
          </p:nvPr>
        </p:nvSpPr>
        <p:spPr>
          <a:xfrm>
            <a:off y="1828800" x="5384800"/>
            <a:ext cy="5486399" cx="4470399"/>
          </a:xfrm>
          <a:prstGeom prst="rect">
            <a:avLst/>
          </a:prstGeom>
          <a:noFill/>
          <a:ln>
            <a:noFill/>
          </a:ln>
        </p:spPr>
        <p:txBody>
          <a:bodyPr bIns="91425" rIns="91425" lIns="91425" t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6" name="Shape 16"/>
        <p:cNvGrpSpPr/>
        <p:nvPr/>
      </p:nvGrpSpPr>
      <p:grpSpPr>
        <a:xfrm>
          <a:off y="0" x="0"/>
          <a:ext cy="0" cx="0"/>
          <a:chOff y="0" x="0"/>
          <a:chExt cy="0" cx="0"/>
        </a:xfrm>
      </p:grpSpPr>
      <p:sp>
        <p:nvSpPr>
          <p:cNvPr id="17" name="Shape 17"/>
          <p:cNvSpPr txBox="1"/>
          <p:nvPr>
            <p:ph idx="1" type="body"/>
          </p:nvPr>
        </p:nvSpPr>
        <p:spPr>
          <a:xfrm>
            <a:off y="6705600" x="304800"/>
            <a:ext cy="609599" cx="9550400"/>
          </a:xfrm>
          <a:prstGeom prst="rect">
            <a:avLst/>
          </a:prstGeom>
          <a:noFill/>
          <a:ln>
            <a:noFill/>
          </a:ln>
        </p:spPr>
        <p:txBody>
          <a:bodyPr bIns="91425" rIns="91425" lIns="91425" t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3.xml" Type="http://schemas.openxmlformats.org/officeDocument/2006/relationships/theme" Id="rId6"/><Relationship Target="../slideLayouts/slideLayout5.xml" Type="http://schemas.openxmlformats.org/officeDocument/2006/relationships/slideLayout" Id="rId5"/></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 Target="../media/image06.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 Target="../media/image02.png" Type="http://schemas.openxmlformats.org/officeDocument/2006/relationships/image" Id="rId4"/><Relationship Target="../media/image05.png" Type="http://schemas.openxmlformats.org/officeDocument/2006/relationships/image" Id="rId3"/><Relationship Target="../media/image01.png" Type="http://schemas.openxmlformats.org/officeDocument/2006/relationships/image" Id="rId5"/></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4"/><Relationship Target="../media/image08.png" Type="http://schemas.openxmlformats.org/officeDocument/2006/relationships/image" Id="rId3"/><Relationship Target="../media/image04.png" Type="http://schemas.openxmlformats.org/officeDocument/2006/relationships/image" Id="rId5"/></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xml" Type="http://schemas.openxmlformats.org/officeDocument/2006/relationships/slideLayout" Id="rId1"/><Relationship Target="../media/image09.png" Type="http://schemas.openxmlformats.org/officeDocument/2006/relationships/image" Id="rId4"/><Relationship Target="../media/image07.png" Type="http://schemas.openxmlformats.org/officeDocument/2006/relationships/image" Id="rId3"/><Relationship Target="../media/image03.png" Type="http://schemas.openxmlformats.org/officeDocument/2006/relationships/image" Id="rId5"/></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 Target="../media/image16.png" Type="http://schemas.openxmlformats.org/officeDocument/2006/relationships/image" Id="rId4"/><Relationship Target="../media/image10.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xml" Type="http://schemas.openxmlformats.org/officeDocument/2006/relationships/slideLayout" Id="rId1"/><Relationship Target="../media/image14.png" Type="http://schemas.openxmlformats.org/officeDocument/2006/relationships/image" Id="rId4"/><Relationship Target="../media/image11.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 Target="../media/image15.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xml" Type="http://schemas.openxmlformats.org/officeDocument/2006/relationships/slideLayout" Id="rId1"/><Relationship Target="../media/image17.png" Type="http://schemas.openxmlformats.org/officeDocument/2006/relationships/image" Id="rId4"/><Relationship Target="../media/image12.png" Type="http://schemas.openxmlformats.org/officeDocument/2006/relationships/image" Id="rId3"/><Relationship Target="../media/image13.pn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 name="Shape 18"/>
        <p:cNvGrpSpPr/>
        <p:nvPr/>
      </p:nvGrpSpPr>
      <p:grpSpPr>
        <a:xfrm>
          <a:off y="0" x="0"/>
          <a:ext cy="0" cx="0"/>
          <a:chOff y="0" x="0"/>
          <a:chExt cy="0" cx="0"/>
        </a:xfrm>
      </p:grpSpPr>
      <p:sp>
        <p:nvSpPr>
          <p:cNvPr id="19" name="Shape 19"/>
          <p:cNvSpPr txBox="1"/>
          <p:nvPr>
            <p:ph type="ctrTitle"/>
          </p:nvPr>
        </p:nvSpPr>
        <p:spPr>
          <a:xfrm>
            <a:off y="2418275" x="864300"/>
            <a:ext cy="1607249" cx="8507575"/>
          </a:xfrm>
          <a:prstGeom prst="rect">
            <a:avLst/>
          </a:prstGeom>
          <a:noFill/>
          <a:ln>
            <a:noFill/>
          </a:ln>
        </p:spPr>
        <p:txBody>
          <a:bodyPr bIns="38100" rIns="38100" lIns="38100" tIns="38100" anchor="ctr" anchorCtr="0">
            <a:noAutofit/>
          </a:bodyPr>
          <a:lstStyle/>
          <a:p>
            <a:pPr algn="ctr" marR="0" indent="0" marL="0">
              <a:lnSpc>
                <a:spcPct val="119886"/>
              </a:lnSpc>
              <a:spcBef>
                <a:spcPts val="0"/>
              </a:spcBef>
              <a:spcAft>
                <a:spcPts val="0"/>
              </a:spcAft>
              <a:buNone/>
            </a:pPr>
            <a:r>
              <a:rPr sz="4888" lang="en-US">
                <a:solidFill>
                  <a:srgbClr val="000000"/>
                </a:solidFill>
                <a:latin typeface="Arial"/>
                <a:ea typeface="Arial"/>
                <a:cs typeface="Arial"/>
                <a:sym typeface="Arial"/>
              </a:rPr>
              <a:t>CSS Sprites Part 1</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 name="Shape 23"/>
        <p:cNvGrpSpPr/>
        <p:nvPr/>
      </p:nvGrpSpPr>
      <p:grpSpPr>
        <a:xfrm>
          <a:off y="0" x="0"/>
          <a:ext cy="0" cx="0"/>
          <a:chOff y="0" x="0"/>
          <a:chExt cy="0" cx="0"/>
        </a:xfrm>
      </p:grpSpPr>
      <p:sp>
        <p:nvSpPr>
          <p:cNvPr id="24" name="Shape 24"/>
          <p:cNvSpPr txBox="1"/>
          <p:nvPr/>
        </p:nvSpPr>
        <p:spPr>
          <a:xfrm>
            <a:off y="516800" x="832550"/>
            <a:ext cy="384874" cx="8616949"/>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What are sprites?</a:t>
            </a:r>
          </a:p>
        </p:txBody>
      </p:sp>
      <p:pic>
        <p:nvPicPr>
          <p:cNvPr id="25" name="Shape 25"/>
          <p:cNvPicPr preferRelativeResize="0"/>
          <p:nvPr/>
        </p:nvPicPr>
        <p:blipFill>
          <a:blip r:embed="rId3">
            <a:alphaModFix/>
          </a:blip>
          <a:stretch>
            <a:fillRect/>
          </a:stretch>
        </p:blipFill>
        <p:spPr>
          <a:xfrm>
            <a:off y="1301750" x="5048250"/>
            <a:ext cy="4318000" cx="4847150"/>
          </a:xfrm>
          <a:prstGeom prst="rect">
            <a:avLst/>
          </a:prstGeom>
          <a:noFill/>
          <a:ln>
            <a:noFill/>
          </a:ln>
        </p:spPr>
      </p:pic>
      <p:sp>
        <p:nvSpPr>
          <p:cNvPr id="26" name="Shape 26"/>
          <p:cNvSpPr txBox="1"/>
          <p:nvPr/>
        </p:nvSpPr>
        <p:spPr>
          <a:xfrm>
            <a:off y="1356425" x="832550"/>
            <a:ext cy="4076699" cx="3803275"/>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In the early days of video games, memory for graphics was very low. </a:t>
            </a:r>
          </a:p>
          <a:p>
            <a:pPr algn="l"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So to make things load quickly and make graphics look like they were moving, several graphics were included in one image file.</a:t>
            </a:r>
          </a:p>
          <a:p>
            <a:pPr algn="l"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You could show only a portion of the image on the screen at any time.</a:t>
            </a:r>
          </a:p>
          <a:p>
            <a:pPr algn="l"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These were called sprites.</a:t>
            </a:r>
          </a:p>
        </p:txBody>
      </p:sp>
      <p:sp>
        <p:nvSpPr>
          <p:cNvPr id="27" name="Shape 27"/>
          <p:cNvSpPr txBox="1"/>
          <p:nvPr/>
        </p:nvSpPr>
        <p:spPr>
          <a:xfrm>
            <a:off y="6325300" x="832550"/>
            <a:ext cy="1000474" cx="9033225"/>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Why use sprites in web design? Two reasons: first, since only one image is loaded, there is zero wait time to get the alternate image. Secondly, it requires only one trip to the web server, which will help optimize the loading speed of the web site.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 name="Shape 31"/>
        <p:cNvGrpSpPr/>
        <p:nvPr/>
      </p:nvGrpSpPr>
      <p:grpSpPr>
        <a:xfrm>
          <a:off y="0" x="0"/>
          <a:ext cy="0" cx="0"/>
          <a:chOff y="0" x="0"/>
          <a:chExt cy="0" cx="0"/>
        </a:xfrm>
      </p:grpSpPr>
      <p:sp>
        <p:nvSpPr>
          <p:cNvPr id="32" name="Shape 32"/>
          <p:cNvSpPr txBox="1"/>
          <p:nvPr/>
        </p:nvSpPr>
        <p:spPr>
          <a:xfrm>
            <a:off y="516800" x="807850"/>
            <a:ext cy="384874" cx="8715725"/>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2000" lang="en-US">
                <a:solidFill>
                  <a:srgbClr val="000000"/>
                </a:solidFill>
                <a:latin typeface="Arial"/>
                <a:ea typeface="Arial"/>
                <a:cs typeface="Arial"/>
                <a:sym typeface="Arial"/>
              </a:rPr>
              <a:t>OK, lets get started. </a:t>
            </a:r>
          </a:p>
        </p:txBody>
      </p:sp>
      <p:pic>
        <p:nvPicPr>
          <p:cNvPr id="33" name="Shape 33"/>
          <p:cNvPicPr preferRelativeResize="0"/>
          <p:nvPr/>
        </p:nvPicPr>
        <p:blipFill>
          <a:blip r:embed="rId3">
            <a:alphaModFix/>
          </a:blip>
          <a:stretch>
            <a:fillRect/>
          </a:stretch>
        </p:blipFill>
        <p:spPr>
          <a:xfrm>
            <a:off y="1185325" x="645575"/>
            <a:ext cy="1037150" cx="8688899"/>
          </a:xfrm>
          <a:prstGeom prst="rect">
            <a:avLst/>
          </a:prstGeom>
          <a:noFill/>
          <a:ln>
            <a:noFill/>
          </a:ln>
        </p:spPr>
      </p:pic>
      <p:sp>
        <p:nvSpPr>
          <p:cNvPr id="34" name="Shape 34"/>
          <p:cNvSpPr txBox="1"/>
          <p:nvPr/>
        </p:nvSpPr>
        <p:spPr>
          <a:xfrm>
            <a:off y="2721675" x="807850"/>
            <a:ext cy="2847249" cx="3261775"/>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On this page, we had two images to make this navigation work. Lets combine these two images into one and use it as a sprite.</a:t>
            </a:r>
          </a:p>
          <a:p>
            <a:pPr algn="l"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Open the two button graphics in Photoshop. Zoom into them about 1200%</a:t>
            </a:r>
          </a:p>
        </p:txBody>
      </p:sp>
      <p:pic>
        <p:nvPicPr>
          <p:cNvPr id="35" name="Shape 35"/>
          <p:cNvPicPr preferRelativeResize="0"/>
          <p:nvPr/>
        </p:nvPicPr>
        <p:blipFill>
          <a:blip r:embed="rId4">
            <a:alphaModFix/>
          </a:blip>
          <a:stretch>
            <a:fillRect/>
          </a:stretch>
        </p:blipFill>
        <p:spPr>
          <a:xfrm>
            <a:off y="2667000" x="4900075"/>
            <a:ext cy="4540224" cx="825500"/>
          </a:xfrm>
          <a:prstGeom prst="rect">
            <a:avLst/>
          </a:prstGeom>
          <a:noFill/>
          <a:ln>
            <a:noFill/>
          </a:ln>
        </p:spPr>
      </p:pic>
      <p:pic>
        <p:nvPicPr>
          <p:cNvPr id="36" name="Shape 36"/>
          <p:cNvPicPr preferRelativeResize="0"/>
          <p:nvPr/>
        </p:nvPicPr>
        <p:blipFill>
          <a:blip r:embed="rId5">
            <a:alphaModFix/>
          </a:blip>
          <a:stretch>
            <a:fillRect/>
          </a:stretch>
        </p:blipFill>
        <p:spPr>
          <a:xfrm>
            <a:off y="2667000" x="5873750"/>
            <a:ext cy="4476750" cx="7090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pic>
        <p:nvPicPr>
          <p:cNvPr id="41" name="Shape 41"/>
          <p:cNvPicPr preferRelativeResize="0"/>
          <p:nvPr/>
        </p:nvPicPr>
        <p:blipFill>
          <a:blip r:embed="rId3">
            <a:alphaModFix/>
          </a:blip>
          <a:stretch>
            <a:fillRect/>
          </a:stretch>
        </p:blipFill>
        <p:spPr>
          <a:xfrm>
            <a:off y="381000" x="4702675"/>
            <a:ext cy="1879924" cx="4610649"/>
          </a:xfrm>
          <a:prstGeom prst="rect">
            <a:avLst/>
          </a:prstGeom>
          <a:noFill/>
          <a:ln>
            <a:noFill/>
          </a:ln>
        </p:spPr>
      </p:pic>
      <p:sp>
        <p:nvSpPr>
          <p:cNvPr id="42" name="Shape 42"/>
          <p:cNvSpPr txBox="1"/>
          <p:nvPr/>
        </p:nvSpPr>
        <p:spPr>
          <a:xfrm>
            <a:off y="433900" x="391575"/>
            <a:ext cy="3020999" cx="3977999"/>
          </a:xfrm>
          <a:prstGeom prst="rect">
            <a:avLst/>
          </a:prstGeom>
          <a:noFill/>
          <a:ln>
            <a:noFill/>
          </a:ln>
        </p:spPr>
        <p:txBody>
          <a:bodyPr bIns="38100" rIns="38100" lIns="38100" tIns="38100" anchor="t" anchorCtr="0">
            <a:noAutofit/>
          </a:bodyPr>
          <a:lstStyle/>
          <a:p>
            <a:pPr algn="l" rtl="0" marR="0" indent="0" marL="0">
              <a:lnSpc>
                <a:spcPct val="120138"/>
              </a:lnSpc>
              <a:spcBef>
                <a:spcPts val="0"/>
              </a:spcBef>
              <a:spcAft>
                <a:spcPts val="0"/>
              </a:spcAft>
              <a:buNone/>
            </a:pPr>
            <a:r>
              <a:rPr sz="1800" lang="en-US">
                <a:solidFill>
                  <a:srgbClr val="000000"/>
                </a:solidFill>
                <a:latin typeface="Arial"/>
                <a:ea typeface="Arial"/>
                <a:cs typeface="Arial"/>
                <a:sym typeface="Arial"/>
              </a:rPr>
              <a:t>These are currently GIF images. Convert them back to RGB Color images by going to Image Menu and choosing Mode -&gt; RGB Color</a:t>
            </a:r>
          </a:p>
          <a:p>
            <a:pPr algn="l" rtl="0"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rtl="0" marR="0" indent="0" marL="0">
              <a:lnSpc>
                <a:spcPct val="120138"/>
              </a:lnSpc>
              <a:spcBef>
                <a:spcPts val="0"/>
              </a:spcBef>
              <a:spcAft>
                <a:spcPts val="0"/>
              </a:spcAft>
              <a:buNone/>
            </a:pPr>
            <a:r>
              <a:rPr sz="1800" lang="en-US">
                <a:solidFill>
                  <a:srgbClr val="000000"/>
                </a:solidFill>
                <a:latin typeface="Arial"/>
                <a:ea typeface="Arial"/>
                <a:cs typeface="Arial"/>
                <a:sym typeface="Arial"/>
              </a:rPr>
              <a:t>Select all on button-out.gif and copy it.</a:t>
            </a:r>
          </a:p>
          <a:p>
            <a:pPr algn="l" rtl="0"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rtl="0" marR="0" indent="0" marL="0">
              <a:lnSpc>
                <a:spcPct val="120138"/>
              </a:lnSpc>
              <a:spcBef>
                <a:spcPts val="0"/>
              </a:spcBef>
              <a:spcAft>
                <a:spcPts val="0"/>
              </a:spcAft>
              <a:buNone/>
            </a:pPr>
            <a:r>
              <a:rPr sz="1800" lang="en-US">
                <a:solidFill>
                  <a:srgbClr val="000000"/>
                </a:solidFill>
                <a:latin typeface="Arial"/>
                <a:ea typeface="Arial"/>
                <a:cs typeface="Arial"/>
                <a:sym typeface="Arial"/>
              </a:rPr>
              <a:t>Go to button-on.gif and then go to Image Menu and choose Canvas Size</a:t>
            </a:r>
          </a:p>
        </p:txBody>
      </p:sp>
      <p:pic>
        <p:nvPicPr>
          <p:cNvPr id="43" name="Shape 43"/>
          <p:cNvPicPr preferRelativeResize="0"/>
          <p:nvPr/>
        </p:nvPicPr>
        <p:blipFill>
          <a:blip r:embed="rId4">
            <a:alphaModFix/>
          </a:blip>
          <a:stretch>
            <a:fillRect/>
          </a:stretch>
        </p:blipFill>
        <p:spPr>
          <a:xfrm>
            <a:off y="3581400" x="406400"/>
            <a:ext cy="2423575" cx="2307150"/>
          </a:xfrm>
          <a:prstGeom prst="rect">
            <a:avLst/>
          </a:prstGeom>
          <a:noFill/>
          <a:ln>
            <a:noFill/>
          </a:ln>
        </p:spPr>
      </p:pic>
      <p:pic>
        <p:nvPicPr>
          <p:cNvPr id="44" name="Shape 44"/>
          <p:cNvPicPr preferRelativeResize="0"/>
          <p:nvPr/>
        </p:nvPicPr>
        <p:blipFill>
          <a:blip r:embed="rId5">
            <a:alphaModFix/>
          </a:blip>
          <a:stretch>
            <a:fillRect/>
          </a:stretch>
        </p:blipFill>
        <p:spPr>
          <a:xfrm>
            <a:off y="3185575" x="4751900"/>
            <a:ext cy="3217325" cx="4370900"/>
          </a:xfrm>
          <a:prstGeom prst="rect">
            <a:avLst/>
          </a:prstGeom>
          <a:noFill/>
          <a:ln>
            <a:noFill/>
          </a:ln>
        </p:spPr>
      </p:pic>
      <p:sp>
        <p:nvSpPr>
          <p:cNvPr id="45" name="Shape 45"/>
          <p:cNvSpPr txBox="1"/>
          <p:nvPr/>
        </p:nvSpPr>
        <p:spPr>
          <a:xfrm>
            <a:off y="6848100" x="2399825"/>
            <a:ext cy="384899" cx="6826500"/>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We are going to double the height, which would be 72 pixels.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y="0" x="0"/>
          <a:ext cy="0" cx="0"/>
          <a:chOff y="0" x="0"/>
          <a:chExt cy="0" cx="0"/>
        </a:xfrm>
      </p:grpSpPr>
      <p:pic>
        <p:nvPicPr>
          <p:cNvPr id="50" name="Shape 50"/>
          <p:cNvPicPr preferRelativeResize="0"/>
          <p:nvPr/>
        </p:nvPicPr>
        <p:blipFill>
          <a:blip r:embed="rId3">
            <a:alphaModFix/>
          </a:blip>
          <a:stretch>
            <a:fillRect/>
          </a:stretch>
        </p:blipFill>
        <p:spPr>
          <a:xfrm>
            <a:off y="285750" x="349250"/>
            <a:ext cy="3534825" cx="4847150"/>
          </a:xfrm>
          <a:prstGeom prst="rect">
            <a:avLst/>
          </a:prstGeom>
          <a:noFill/>
          <a:ln>
            <a:noFill/>
          </a:ln>
        </p:spPr>
      </p:pic>
      <p:sp>
        <p:nvSpPr>
          <p:cNvPr id="51" name="Shape 51"/>
          <p:cNvSpPr txBox="1"/>
          <p:nvPr/>
        </p:nvSpPr>
        <p:spPr>
          <a:xfrm>
            <a:off y="342175" x="5658550"/>
            <a:ext cy="691775" cx="4104899"/>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Set it to 72 pixels and set the anchor to the bottom center.</a:t>
            </a:r>
          </a:p>
        </p:txBody>
      </p:sp>
      <p:pic>
        <p:nvPicPr>
          <p:cNvPr id="52" name="Shape 52"/>
          <p:cNvPicPr preferRelativeResize="0"/>
          <p:nvPr/>
        </p:nvPicPr>
        <p:blipFill>
          <a:blip r:embed="rId4">
            <a:alphaModFix/>
          </a:blip>
          <a:stretch>
            <a:fillRect/>
          </a:stretch>
        </p:blipFill>
        <p:spPr>
          <a:xfrm>
            <a:off y="4021650" x="349250"/>
            <a:ext cy="3429000" cx="994824"/>
          </a:xfrm>
          <a:prstGeom prst="rect">
            <a:avLst/>
          </a:prstGeom>
          <a:noFill/>
          <a:ln>
            <a:noFill/>
          </a:ln>
        </p:spPr>
      </p:pic>
      <p:sp>
        <p:nvSpPr>
          <p:cNvPr id="53" name="Shape 53"/>
          <p:cNvSpPr txBox="1"/>
          <p:nvPr/>
        </p:nvSpPr>
        <p:spPr>
          <a:xfrm>
            <a:off y="4081625" x="1714500"/>
            <a:ext cy="2538574" cx="3298824"/>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This will add white pixels above our bottom graphic.</a:t>
            </a:r>
          </a:p>
          <a:p>
            <a:pPr algn="l"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Paste in the pixels from the button-off.gif</a:t>
            </a:r>
          </a:p>
          <a:p>
            <a:pPr algn="l"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Position it so it is fully above the button-on.gif graphic.</a:t>
            </a:r>
          </a:p>
        </p:txBody>
      </p:sp>
      <p:pic>
        <p:nvPicPr>
          <p:cNvPr id="54" name="Shape 54"/>
          <p:cNvPicPr preferRelativeResize="0"/>
          <p:nvPr/>
        </p:nvPicPr>
        <p:blipFill>
          <a:blip r:embed="rId5">
            <a:alphaModFix/>
          </a:blip>
          <a:stretch>
            <a:fillRect/>
          </a:stretch>
        </p:blipFill>
        <p:spPr>
          <a:xfrm>
            <a:off y="4021650" x="5376325"/>
            <a:ext cy="3185574" cx="1227649"/>
          </a:xfrm>
          <a:prstGeom prst="rect">
            <a:avLst/>
          </a:prstGeom>
          <a:noFill/>
          <a:ln>
            <a:noFill/>
          </a:ln>
        </p:spPr>
      </p:pic>
      <p:sp>
        <p:nvSpPr>
          <p:cNvPr id="55" name="Shape 55"/>
          <p:cNvSpPr txBox="1"/>
          <p:nvPr/>
        </p:nvSpPr>
        <p:spPr>
          <a:xfrm>
            <a:off y="4081625" x="7182550"/>
            <a:ext cy="1000474" cx="2580900"/>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Use Save for web, and save this new image as button.gif</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pic>
        <p:nvPicPr>
          <p:cNvPr id="60" name="Shape 60"/>
          <p:cNvPicPr preferRelativeResize="0"/>
          <p:nvPr/>
        </p:nvPicPr>
        <p:blipFill>
          <a:blip r:embed="rId3">
            <a:alphaModFix/>
          </a:blip>
          <a:stretch>
            <a:fillRect/>
          </a:stretch>
        </p:blipFill>
        <p:spPr>
          <a:xfrm>
            <a:off y="592650" x="433900"/>
            <a:ext cy="1058324" cx="5207000"/>
          </a:xfrm>
          <a:prstGeom prst="rect">
            <a:avLst/>
          </a:prstGeom>
          <a:noFill/>
          <a:ln>
            <a:noFill/>
          </a:ln>
        </p:spPr>
      </p:pic>
      <p:pic>
        <p:nvPicPr>
          <p:cNvPr id="61" name="Shape 61"/>
          <p:cNvPicPr preferRelativeResize="0"/>
          <p:nvPr/>
        </p:nvPicPr>
        <p:blipFill>
          <a:blip r:embed="rId4">
            <a:alphaModFix/>
          </a:blip>
          <a:stretch>
            <a:fillRect/>
          </a:stretch>
        </p:blipFill>
        <p:spPr>
          <a:xfrm>
            <a:off y="2000250" x="433900"/>
            <a:ext cy="3386649" cx="5386900"/>
          </a:xfrm>
          <a:prstGeom prst="rect">
            <a:avLst/>
          </a:prstGeom>
          <a:noFill/>
          <a:ln>
            <a:noFill/>
          </a:ln>
        </p:spPr>
      </p:pic>
      <p:sp>
        <p:nvSpPr>
          <p:cNvPr id="62" name="Shape 62"/>
          <p:cNvSpPr txBox="1"/>
          <p:nvPr/>
        </p:nvSpPr>
        <p:spPr>
          <a:xfrm>
            <a:off y="896050" x="6415250"/>
            <a:ext cy="4508849" cx="3222974"/>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Now we just have to change our CSS a little. </a:t>
            </a:r>
          </a:p>
          <a:p>
            <a:pPr algn="l"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For our #navigation li a rule we change the background image to be our new button.gif image and set the background position to be zero pixels for both X and Y</a:t>
            </a:r>
          </a:p>
          <a:p>
            <a:pPr algn="l"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Since the height is only 36 pixels, it will only show the first 36 pixels of the background image.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pic>
        <p:nvPicPr>
          <p:cNvPr id="67" name="Shape 67"/>
          <p:cNvPicPr preferRelativeResize="0"/>
          <p:nvPr/>
        </p:nvPicPr>
        <p:blipFill>
          <a:blip r:embed="rId3">
            <a:alphaModFix/>
          </a:blip>
          <a:stretch>
            <a:fillRect/>
          </a:stretch>
        </p:blipFill>
        <p:spPr>
          <a:xfrm>
            <a:off y="275150" x="306900"/>
            <a:ext cy="1418150" cx="5757325"/>
          </a:xfrm>
          <a:prstGeom prst="rect">
            <a:avLst/>
          </a:prstGeom>
          <a:noFill/>
          <a:ln>
            <a:noFill/>
          </a:ln>
        </p:spPr>
      </p:pic>
      <p:pic>
        <p:nvPicPr>
          <p:cNvPr id="68" name="Shape 68"/>
          <p:cNvPicPr preferRelativeResize="0"/>
          <p:nvPr/>
        </p:nvPicPr>
        <p:blipFill>
          <a:blip r:embed="rId4">
            <a:alphaModFix/>
          </a:blip>
          <a:stretch>
            <a:fillRect/>
          </a:stretch>
        </p:blipFill>
        <p:spPr>
          <a:xfrm>
            <a:off y="1915575" x="306900"/>
            <a:ext cy="4042824" cx="6466400"/>
          </a:xfrm>
          <a:prstGeom prst="rect">
            <a:avLst/>
          </a:prstGeom>
          <a:noFill/>
          <a:ln>
            <a:noFill/>
          </a:ln>
        </p:spPr>
      </p:pic>
      <p:sp>
        <p:nvSpPr>
          <p:cNvPr id="69" name="Shape 69"/>
          <p:cNvSpPr txBox="1"/>
          <p:nvPr/>
        </p:nvSpPr>
        <p:spPr>
          <a:xfrm>
            <a:off y="6376450" x="414500"/>
            <a:ext cy="691775" cx="9211375"/>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For the hover rule, we background image to button.gif also, and set the position for Y to -36px. That will move the image up 36 pixels and start it at that point.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pic>
        <p:nvPicPr>
          <p:cNvPr id="74" name="Shape 74"/>
          <p:cNvPicPr preferRelativeResize="0"/>
          <p:nvPr/>
        </p:nvPicPr>
        <p:blipFill>
          <a:blip r:embed="rId3">
            <a:alphaModFix/>
          </a:blip>
          <a:stretch>
            <a:fillRect/>
          </a:stretch>
        </p:blipFill>
        <p:spPr>
          <a:xfrm>
            <a:off y="412725" x="560900"/>
            <a:ext cy="3947574" cx="7545899"/>
          </a:xfrm>
          <a:prstGeom prst="rect">
            <a:avLst/>
          </a:prstGeom>
          <a:noFill/>
          <a:ln>
            <a:noFill/>
          </a:ln>
        </p:spPr>
      </p:pic>
      <p:sp>
        <p:nvSpPr>
          <p:cNvPr id="75" name="Shape 75"/>
          <p:cNvSpPr txBox="1"/>
          <p:nvPr/>
        </p:nvSpPr>
        <p:spPr>
          <a:xfrm>
            <a:off y="4700750" x="672025"/>
            <a:ext cy="1000474" cx="7406900"/>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We should fix this rule too, as shown above. However, lets push it a little further. Instead of just using our hover image for the current page, lets make an additional gradient.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pic>
        <p:nvPicPr>
          <p:cNvPr id="80" name="Shape 80"/>
          <p:cNvPicPr preferRelativeResize="0"/>
          <p:nvPr/>
        </p:nvPicPr>
        <p:blipFill>
          <a:blip r:embed="rId3">
            <a:alphaModFix/>
          </a:blip>
          <a:stretch>
            <a:fillRect/>
          </a:stretch>
        </p:blipFill>
        <p:spPr>
          <a:xfrm>
            <a:off y="349250" x="529150"/>
            <a:ext cy="4169825" cx="1185324"/>
          </a:xfrm>
          <a:prstGeom prst="rect">
            <a:avLst/>
          </a:prstGeom>
          <a:noFill/>
          <a:ln>
            <a:noFill/>
          </a:ln>
        </p:spPr>
      </p:pic>
      <p:sp>
        <p:nvSpPr>
          <p:cNvPr id="81" name="Shape 81"/>
          <p:cNvSpPr txBox="1"/>
          <p:nvPr/>
        </p:nvSpPr>
        <p:spPr>
          <a:xfrm>
            <a:off y="405675" x="2206625"/>
            <a:ext cy="2538574" cx="7279900"/>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I added an additional 36 pixels to the bottom of the image, and pasted in the gradient I used for the over state, then went to Image -&gt; Adjustments -&gt; hue saturation and played with the colors until I got this yellow color. You can pick something different if you want.</a:t>
            </a:r>
          </a:p>
          <a:p>
            <a:pPr algn="l" marR="0" indent="0" marL="0">
              <a:lnSpc>
                <a:spcPct val="120138"/>
              </a:lnSpc>
              <a:spcBef>
                <a:spcPts val="0"/>
              </a:spcBef>
              <a:spcAft>
                <a:spcPts val="0"/>
              </a:spcAft>
              <a:buNone/>
            </a:pPr>
            <a:r>
              <a:t/>
            </a:r>
            <a:endParaRPr sz="1800">
              <a:solidFill>
                <a:srgbClr val="000000"/>
              </a:solidFill>
              <a:latin typeface="Arial"/>
              <a:ea typeface="Arial"/>
              <a:cs typeface="Arial"/>
              <a:sym typeface="Arial"/>
            </a:endParaRPr>
          </a:p>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Re-save the button.gif replacing the old one, and then fix the current page rule so that it starts at -72 pixels for the Y axis. I also changed the text color so it will stand out on the yellow.</a:t>
            </a:r>
          </a:p>
        </p:txBody>
      </p:sp>
      <p:pic>
        <p:nvPicPr>
          <p:cNvPr id="82" name="Shape 82"/>
          <p:cNvPicPr preferRelativeResize="0"/>
          <p:nvPr/>
        </p:nvPicPr>
        <p:blipFill>
          <a:blip r:embed="rId4">
            <a:alphaModFix/>
          </a:blip>
          <a:stretch>
            <a:fillRect/>
          </a:stretch>
        </p:blipFill>
        <p:spPr>
          <a:xfrm>
            <a:off y="3352800" x="2235200"/>
            <a:ext cy="2388675" cx="4654624"/>
          </a:xfrm>
          <a:prstGeom prst="rect">
            <a:avLst/>
          </a:prstGeom>
          <a:noFill/>
          <a:ln>
            <a:noFill/>
          </a:ln>
        </p:spPr>
      </p:pic>
      <p:pic>
        <p:nvPicPr>
          <p:cNvPr id="83" name="Shape 83"/>
          <p:cNvPicPr preferRelativeResize="0"/>
          <p:nvPr/>
        </p:nvPicPr>
        <p:blipFill>
          <a:blip r:embed="rId5">
            <a:alphaModFix/>
          </a:blip>
          <a:stretch>
            <a:fillRect/>
          </a:stretch>
        </p:blipFill>
        <p:spPr>
          <a:xfrm>
            <a:off y="5947825" x="2095500"/>
            <a:ext cy="740825" cx="7334250"/>
          </a:xfrm>
          <a:prstGeom prst="rect">
            <a:avLst/>
          </a:prstGeom>
          <a:noFill/>
          <a:ln>
            <a:noFill/>
          </a:ln>
        </p:spPr>
      </p:pic>
      <p:sp>
        <p:nvSpPr>
          <p:cNvPr id="84" name="Shape 84"/>
          <p:cNvSpPr txBox="1"/>
          <p:nvPr/>
        </p:nvSpPr>
        <p:spPr>
          <a:xfrm>
            <a:off y="6905625" x="2206625"/>
            <a:ext cy="384874" cx="7193475"/>
          </a:xfrm>
          <a:prstGeom prst="rect">
            <a:avLst/>
          </a:prstGeom>
          <a:noFill/>
          <a:ln>
            <a:noFill/>
          </a:ln>
        </p:spPr>
        <p:txBody>
          <a:bodyPr bIns="38100" rIns="38100" lIns="38100" tIns="38100" anchor="t" anchorCtr="0">
            <a:noAutofit/>
          </a:bodyPr>
          <a:lstStyle/>
          <a:p>
            <a:pPr algn="l" marR="0" indent="0" marL="0">
              <a:lnSpc>
                <a:spcPct val="120138"/>
              </a:lnSpc>
              <a:spcBef>
                <a:spcPts val="0"/>
              </a:spcBef>
              <a:spcAft>
                <a:spcPts val="0"/>
              </a:spcAft>
              <a:buNone/>
            </a:pPr>
            <a:r>
              <a:rPr sz="1800" lang="en-US">
                <a:solidFill>
                  <a:srgbClr val="000000"/>
                </a:solidFill>
                <a:latin typeface="Arial"/>
                <a:ea typeface="Arial"/>
                <a:cs typeface="Arial"/>
                <a:sym typeface="Arial"/>
              </a:rPr>
              <a:t>There we have it. Sprites for everyone!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