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wanderingdomain.com/GWDA273/week9/example2/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655748"/>
            <a:ext cx="7772400" cy="1546500"/>
          </a:xfrm>
          <a:prstGeom prst="rect">
            <a:avLst/>
          </a:prstGeom>
        </p:spPr>
        <p:txBody>
          <a:bodyPr lIns="91425" tIns="91425" rIns="91425" bIns="91425" anchor="b" anchorCtr="0">
            <a:spAutoFit/>
          </a:bodyPr>
          <a:lstStyle/>
          <a:p>
            <a:pPr>
              <a:spcBef>
                <a:spcPts val="0"/>
              </a:spcBef>
              <a:buNone/>
            </a:pPr>
            <a:r>
              <a:rPr lang="en"/>
              <a:t>Basic Responsive Design Techniques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3749775" y="464575"/>
            <a:ext cx="4822799" cy="1670400"/>
          </a:xfrm>
          <a:prstGeom prst="rect">
            <a:avLst/>
          </a:prstGeom>
          <a:noFill/>
          <a:ln>
            <a:noFill/>
          </a:ln>
        </p:spPr>
        <p:txBody>
          <a:bodyPr lIns="91425" tIns="91425" rIns="91425" bIns="91425" anchor="t" anchorCtr="0">
            <a:spAutoFit/>
          </a:bodyPr>
          <a:lstStyle/>
          <a:p>
            <a:pPr>
              <a:lnSpc>
                <a:spcPct val="115000"/>
              </a:lnSpc>
              <a:spcBef>
                <a:spcPts val="0"/>
              </a:spcBef>
              <a:buNone/>
            </a:pPr>
            <a:r>
              <a:rPr lang="en"/>
              <a:t>This box-sizing declaration is so useful, many designers are simply changing the box model for all elements on the page with a rule like this. You can put this at the top of your stylesheet, or even inside the reset script and all elements will change their box model.</a:t>
            </a:r>
          </a:p>
        </p:txBody>
      </p:sp>
      <p:pic>
        <p:nvPicPr>
          <p:cNvPr id="101" name="Shape 101"/>
          <p:cNvPicPr preferRelativeResize="0"/>
          <p:nvPr/>
        </p:nvPicPr>
        <p:blipFill>
          <a:blip r:embed="rId3">
            <a:alphaModFix/>
          </a:blip>
          <a:stretch>
            <a:fillRect/>
          </a:stretch>
        </p:blipFill>
        <p:spPr>
          <a:xfrm>
            <a:off x="616975" y="2309350"/>
            <a:ext cx="2095500" cy="1181100"/>
          </a:xfrm>
          <a:prstGeom prst="rect">
            <a:avLst/>
          </a:prstGeom>
          <a:noFill/>
          <a:ln>
            <a:noFill/>
          </a:ln>
        </p:spPr>
      </p:pic>
      <p:sp>
        <p:nvSpPr>
          <p:cNvPr id="102" name="Shape 102"/>
          <p:cNvSpPr txBox="1"/>
          <p:nvPr/>
        </p:nvSpPr>
        <p:spPr>
          <a:xfrm>
            <a:off x="3749925" y="2256500"/>
            <a:ext cx="4822799" cy="2101500"/>
          </a:xfrm>
          <a:prstGeom prst="rect">
            <a:avLst/>
          </a:prstGeom>
          <a:noFill/>
          <a:ln>
            <a:noFill/>
          </a:ln>
        </p:spPr>
        <p:txBody>
          <a:bodyPr lIns="91425" tIns="91425" rIns="91425" bIns="91425" anchor="t" anchorCtr="0">
            <a:spAutoFit/>
          </a:bodyPr>
          <a:lstStyle/>
          <a:p>
            <a:pPr rtl="0">
              <a:lnSpc>
                <a:spcPct val="115000"/>
              </a:lnSpc>
              <a:spcBef>
                <a:spcPts val="0"/>
              </a:spcBef>
              <a:buNone/>
            </a:pPr>
            <a:r>
              <a:rPr lang="en"/>
              <a:t>Then I can remove it from my .half rule.</a:t>
            </a:r>
          </a:p>
          <a:p>
            <a:pPr rtl="0">
              <a:lnSpc>
                <a:spcPct val="115000"/>
              </a:lnSpc>
              <a:spcBef>
                <a:spcPts val="0"/>
              </a:spcBef>
              <a:buNone/>
            </a:pPr>
            <a:endParaRPr/>
          </a:p>
          <a:p>
            <a:pPr>
              <a:lnSpc>
                <a:spcPct val="115000"/>
              </a:lnSpc>
              <a:spcBef>
                <a:spcPts val="0"/>
              </a:spcBef>
              <a:buNone/>
            </a:pPr>
            <a:r>
              <a:rPr lang="en"/>
              <a:t>Please note that you should be careful with this technique. It is not recommended that you go back through old sites and add it, as it can really mess up relationships between elements on those pages that were designed with the old box model.</a:t>
            </a:r>
          </a:p>
        </p:txBody>
      </p:sp>
      <p:pic>
        <p:nvPicPr>
          <p:cNvPr id="103" name="Shape 103"/>
          <p:cNvPicPr preferRelativeResize="0"/>
          <p:nvPr/>
        </p:nvPicPr>
        <p:blipFill>
          <a:blip r:embed="rId4">
            <a:alphaModFix/>
          </a:blip>
          <a:stretch>
            <a:fillRect/>
          </a:stretch>
        </p:blipFill>
        <p:spPr>
          <a:xfrm>
            <a:off x="561650" y="464575"/>
            <a:ext cx="2705100" cy="962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5976999" y="342900"/>
            <a:ext cx="2523825" cy="4479824"/>
          </a:xfrm>
          <a:prstGeom prst="rect">
            <a:avLst/>
          </a:prstGeom>
          <a:noFill/>
          <a:ln>
            <a:noFill/>
          </a:ln>
        </p:spPr>
      </p:pic>
      <p:sp>
        <p:nvSpPr>
          <p:cNvPr id="109" name="Shape 109"/>
          <p:cNvSpPr txBox="1"/>
          <p:nvPr/>
        </p:nvSpPr>
        <p:spPr>
          <a:xfrm>
            <a:off x="298650" y="365025"/>
            <a:ext cx="5231999" cy="2662237"/>
          </a:xfrm>
          <a:prstGeom prst="rect">
            <a:avLst/>
          </a:prstGeom>
          <a:noFill/>
          <a:ln>
            <a:noFill/>
          </a:ln>
        </p:spPr>
        <p:txBody>
          <a:bodyPr lIns="91425" tIns="91425" rIns="91425" bIns="91425" anchor="t" anchorCtr="0">
            <a:spAutoFit/>
          </a:bodyPr>
          <a:lstStyle/>
          <a:p>
            <a:pPr rtl="0">
              <a:lnSpc>
                <a:spcPct val="115000"/>
              </a:lnSpc>
              <a:spcBef>
                <a:spcPts val="0"/>
              </a:spcBef>
              <a:buNone/>
            </a:pPr>
            <a:r>
              <a:rPr lang="en" dirty="0"/>
              <a:t>Now, before we get too excited about all this, we need something else to make it work properly on our mobile devices.</a:t>
            </a:r>
          </a:p>
          <a:p>
            <a:pPr rtl="0">
              <a:lnSpc>
                <a:spcPct val="115000"/>
              </a:lnSpc>
              <a:spcBef>
                <a:spcPts val="0"/>
              </a:spcBef>
              <a:buNone/>
            </a:pPr>
            <a:endParaRPr dirty="0"/>
          </a:p>
          <a:p>
            <a:pPr rtl="0">
              <a:lnSpc>
                <a:spcPct val="115000"/>
              </a:lnSpc>
              <a:spcBef>
                <a:spcPts val="0"/>
              </a:spcBef>
              <a:buNone/>
            </a:pPr>
            <a:r>
              <a:rPr lang="en" dirty="0" smtClean="0"/>
              <a:t>Here is what it would look like right now if you were to access it on your mobile phone. </a:t>
            </a:r>
            <a:r>
              <a:rPr lang="en" dirty="0"/>
              <a:t>How come it is showing the full width version?</a:t>
            </a:r>
          </a:p>
          <a:p>
            <a:pPr rtl="0">
              <a:lnSpc>
                <a:spcPct val="115000"/>
              </a:lnSpc>
              <a:spcBef>
                <a:spcPts val="0"/>
              </a:spcBef>
              <a:buNone/>
            </a:pPr>
            <a:endParaRPr dirty="0"/>
          </a:p>
          <a:p>
            <a:pPr>
              <a:lnSpc>
                <a:spcPct val="115000"/>
              </a:lnSpc>
              <a:spcBef>
                <a:spcPts val="0"/>
              </a:spcBef>
              <a:buNone/>
            </a:pPr>
            <a:r>
              <a:rPr lang="en" dirty="0"/>
              <a:t>By default, the mobile browsers zoom out, and show the whole page, making all our careful work for small screens for nothing. Luckily, there is an easy fix.</a:t>
            </a:r>
          </a:p>
        </p:txBody>
      </p:sp>
      <p:pic>
        <p:nvPicPr>
          <p:cNvPr id="110" name="Shape 110"/>
          <p:cNvPicPr preferRelativeResize="0"/>
          <p:nvPr/>
        </p:nvPicPr>
        <p:blipFill>
          <a:blip r:embed="rId4">
            <a:alphaModFix/>
          </a:blip>
          <a:stretch>
            <a:fillRect/>
          </a:stretch>
        </p:blipFill>
        <p:spPr>
          <a:xfrm>
            <a:off x="395725" y="3778025"/>
            <a:ext cx="5191125" cy="1009650"/>
          </a:xfrm>
          <a:prstGeom prst="rect">
            <a:avLst/>
          </a:prstGeom>
          <a:noFill/>
          <a:ln>
            <a:noFill/>
          </a:ln>
        </p:spPr>
      </p:pic>
      <p:sp>
        <p:nvSpPr>
          <p:cNvPr id="111" name="Shape 111"/>
          <p:cNvSpPr txBox="1"/>
          <p:nvPr/>
        </p:nvSpPr>
        <p:spPr>
          <a:xfrm>
            <a:off x="298650" y="5375800"/>
            <a:ext cx="7223100" cy="659061"/>
          </a:xfrm>
          <a:prstGeom prst="rect">
            <a:avLst/>
          </a:prstGeom>
          <a:noFill/>
          <a:ln>
            <a:noFill/>
          </a:ln>
        </p:spPr>
        <p:txBody>
          <a:bodyPr lIns="91425" tIns="91425" rIns="91425" bIns="91425" anchor="t" anchorCtr="0">
            <a:spAutoFit/>
          </a:bodyPr>
          <a:lstStyle/>
          <a:p>
            <a:pPr>
              <a:lnSpc>
                <a:spcPct val="115000"/>
              </a:lnSpc>
              <a:spcBef>
                <a:spcPts val="0"/>
              </a:spcBef>
              <a:buNone/>
            </a:pPr>
            <a:r>
              <a:rPr lang="en" dirty="0"/>
              <a:t>Add this meta-tag in the &lt;head&gt; of your document and it will force the browser to not zoom out.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52400" y="152400"/>
            <a:ext cx="6143625" cy="923925"/>
          </a:xfrm>
          <a:prstGeom prst="rect">
            <a:avLst/>
          </a:prstGeom>
          <a:noFill/>
          <a:ln>
            <a:noFill/>
          </a:ln>
        </p:spPr>
      </p:pic>
      <p:pic>
        <p:nvPicPr>
          <p:cNvPr id="117" name="Shape 117"/>
          <p:cNvPicPr preferRelativeResize="0"/>
          <p:nvPr/>
        </p:nvPicPr>
        <p:blipFill>
          <a:blip r:embed="rId4">
            <a:alphaModFix/>
          </a:blip>
          <a:stretch>
            <a:fillRect/>
          </a:stretch>
        </p:blipFill>
        <p:spPr>
          <a:xfrm>
            <a:off x="240900" y="1977500"/>
            <a:ext cx="6429375" cy="838200"/>
          </a:xfrm>
          <a:prstGeom prst="rect">
            <a:avLst/>
          </a:prstGeom>
          <a:noFill/>
          <a:ln>
            <a:noFill/>
          </a:ln>
        </p:spPr>
      </p:pic>
      <p:sp>
        <p:nvSpPr>
          <p:cNvPr id="118" name="Shape 118"/>
          <p:cNvSpPr txBox="1"/>
          <p:nvPr/>
        </p:nvSpPr>
        <p:spPr>
          <a:xfrm>
            <a:off x="476875" y="1204475"/>
            <a:ext cx="6570299" cy="642000"/>
          </a:xfrm>
          <a:prstGeom prst="rect">
            <a:avLst/>
          </a:prstGeom>
          <a:noFill/>
          <a:ln>
            <a:noFill/>
          </a:ln>
        </p:spPr>
        <p:txBody>
          <a:bodyPr lIns="91425" tIns="91425" rIns="91425" bIns="91425" anchor="t" anchorCtr="0">
            <a:spAutoFit/>
          </a:bodyPr>
          <a:lstStyle/>
          <a:p>
            <a:pPr>
              <a:lnSpc>
                <a:spcPct val="115000"/>
              </a:lnSpc>
              <a:spcBef>
                <a:spcPts val="0"/>
              </a:spcBef>
              <a:buNone/>
            </a:pPr>
            <a:r>
              <a:rPr lang="en"/>
              <a:t>Next, I am going to add this div to the top of the page, and another one at the bottom of the page. Notice they have unique ID’s</a:t>
            </a:r>
          </a:p>
        </p:txBody>
      </p:sp>
      <p:pic>
        <p:nvPicPr>
          <p:cNvPr id="119" name="Shape 119"/>
          <p:cNvPicPr preferRelativeResize="0"/>
          <p:nvPr/>
        </p:nvPicPr>
        <p:blipFill>
          <a:blip r:embed="rId5">
            <a:alphaModFix/>
          </a:blip>
          <a:stretch>
            <a:fillRect/>
          </a:stretch>
        </p:blipFill>
        <p:spPr>
          <a:xfrm>
            <a:off x="318325" y="3150025"/>
            <a:ext cx="2524125" cy="1628775"/>
          </a:xfrm>
          <a:prstGeom prst="rect">
            <a:avLst/>
          </a:prstGeom>
          <a:noFill/>
          <a:ln>
            <a:noFill/>
          </a:ln>
        </p:spPr>
      </p:pic>
      <p:sp>
        <p:nvSpPr>
          <p:cNvPr id="120" name="Shape 120"/>
          <p:cNvSpPr txBox="1"/>
          <p:nvPr/>
        </p:nvSpPr>
        <p:spPr>
          <a:xfrm>
            <a:off x="3119275" y="3163525"/>
            <a:ext cx="4767300" cy="1117199"/>
          </a:xfrm>
          <a:prstGeom prst="rect">
            <a:avLst/>
          </a:prstGeom>
          <a:noFill/>
          <a:ln>
            <a:noFill/>
          </a:ln>
        </p:spPr>
        <p:txBody>
          <a:bodyPr lIns="91425" tIns="91425" rIns="91425" bIns="91425" anchor="t" anchorCtr="0">
            <a:spAutoFit/>
          </a:bodyPr>
          <a:lstStyle/>
          <a:p>
            <a:pPr>
              <a:lnSpc>
                <a:spcPct val="115000"/>
              </a:lnSpc>
              <a:spcBef>
                <a:spcPts val="0"/>
              </a:spcBef>
              <a:buNone/>
            </a:pPr>
            <a:r>
              <a:rPr lang="en"/>
              <a:t>Then I will add these two rules to the stylesheet (before the media queries at the bottom). Notice, the bottom one will be hidden by default.</a:t>
            </a:r>
          </a:p>
        </p:txBody>
      </p:sp>
      <p:pic>
        <p:nvPicPr>
          <p:cNvPr id="121" name="Shape 121"/>
          <p:cNvPicPr preferRelativeResize="0"/>
          <p:nvPr/>
        </p:nvPicPr>
        <p:blipFill>
          <a:blip r:embed="rId6">
            <a:alphaModFix/>
          </a:blip>
          <a:stretch>
            <a:fillRect/>
          </a:stretch>
        </p:blipFill>
        <p:spPr>
          <a:xfrm>
            <a:off x="318325" y="5041475"/>
            <a:ext cx="3324225" cy="1514475"/>
          </a:xfrm>
          <a:prstGeom prst="rect">
            <a:avLst/>
          </a:prstGeom>
          <a:noFill/>
          <a:ln>
            <a:noFill/>
          </a:ln>
        </p:spPr>
      </p:pic>
      <p:sp>
        <p:nvSpPr>
          <p:cNvPr id="122" name="Shape 122"/>
          <p:cNvSpPr txBox="1"/>
          <p:nvPr/>
        </p:nvSpPr>
        <p:spPr>
          <a:xfrm>
            <a:off x="4092675" y="5041475"/>
            <a:ext cx="4767300" cy="1117199"/>
          </a:xfrm>
          <a:prstGeom prst="rect">
            <a:avLst/>
          </a:prstGeom>
          <a:noFill/>
          <a:ln>
            <a:noFill/>
          </a:ln>
        </p:spPr>
        <p:txBody>
          <a:bodyPr lIns="91425" tIns="91425" rIns="91425" bIns="91425" anchor="t" anchorCtr="0">
            <a:spAutoFit/>
          </a:bodyPr>
          <a:lstStyle/>
          <a:p>
            <a:pPr lvl="0" rtl="0">
              <a:lnSpc>
                <a:spcPct val="115000"/>
              </a:lnSpc>
              <a:spcBef>
                <a:spcPts val="0"/>
              </a:spcBef>
              <a:buNone/>
            </a:pPr>
            <a:r>
              <a:rPr lang="en"/>
              <a:t>Then, inside the media query, I will add these two rules, essentially hiding the top content and showing the bottom content on small screen sizes.</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4675600" y="464575"/>
            <a:ext cx="3976773" cy="3845950"/>
          </a:xfrm>
          <a:prstGeom prst="rect">
            <a:avLst/>
          </a:prstGeom>
          <a:noFill/>
          <a:ln>
            <a:noFill/>
          </a:ln>
        </p:spPr>
      </p:pic>
      <p:sp>
        <p:nvSpPr>
          <p:cNvPr id="128" name="Shape 128"/>
          <p:cNvSpPr txBox="1"/>
          <p:nvPr/>
        </p:nvSpPr>
        <p:spPr>
          <a:xfrm>
            <a:off x="398200" y="641575"/>
            <a:ext cx="3992999" cy="4396558"/>
          </a:xfrm>
          <a:prstGeom prst="rect">
            <a:avLst/>
          </a:prstGeom>
          <a:noFill/>
          <a:ln>
            <a:noFill/>
          </a:ln>
        </p:spPr>
        <p:txBody>
          <a:bodyPr lIns="91425" tIns="91425" rIns="91425" bIns="91425" anchor="t" anchorCtr="0">
            <a:spAutoFit/>
          </a:bodyPr>
          <a:lstStyle/>
          <a:p>
            <a:pPr rtl="0">
              <a:lnSpc>
                <a:spcPct val="115000"/>
              </a:lnSpc>
              <a:spcBef>
                <a:spcPts val="0"/>
              </a:spcBef>
              <a:buNone/>
            </a:pPr>
            <a:r>
              <a:rPr lang="en" dirty="0"/>
              <a:t>When the screen is full size, you see the content at the top; when the screen is small, you see the content at the bottom.</a:t>
            </a:r>
          </a:p>
          <a:p>
            <a:pPr rtl="0">
              <a:lnSpc>
                <a:spcPct val="115000"/>
              </a:lnSpc>
              <a:spcBef>
                <a:spcPts val="0"/>
              </a:spcBef>
              <a:buNone/>
            </a:pPr>
            <a:endParaRPr dirty="0"/>
          </a:p>
          <a:p>
            <a:pPr rtl="0">
              <a:lnSpc>
                <a:spcPct val="115000"/>
              </a:lnSpc>
              <a:spcBef>
                <a:spcPts val="0"/>
              </a:spcBef>
              <a:buNone/>
            </a:pPr>
            <a:r>
              <a:rPr lang="en" dirty="0"/>
              <a:t>You can imagine that this can be useful when the hierarchy of a page needs to change for the mobile version, however, it comes at a cost.</a:t>
            </a:r>
          </a:p>
          <a:p>
            <a:pPr rtl="0">
              <a:lnSpc>
                <a:spcPct val="115000"/>
              </a:lnSpc>
              <a:spcBef>
                <a:spcPts val="0"/>
              </a:spcBef>
              <a:buNone/>
            </a:pPr>
            <a:endParaRPr dirty="0"/>
          </a:p>
          <a:p>
            <a:pPr rtl="0">
              <a:lnSpc>
                <a:spcPct val="115000"/>
              </a:lnSpc>
              <a:spcBef>
                <a:spcPts val="0"/>
              </a:spcBef>
              <a:buNone/>
            </a:pPr>
            <a:r>
              <a:rPr lang="en" dirty="0"/>
              <a:t>Both the content in the top AND bottom are being downloaded for every browser, even though the user will not even see one of them.</a:t>
            </a:r>
          </a:p>
          <a:p>
            <a:pPr rtl="0">
              <a:lnSpc>
                <a:spcPct val="115000"/>
              </a:lnSpc>
              <a:spcBef>
                <a:spcPts val="0"/>
              </a:spcBef>
              <a:buNone/>
            </a:pPr>
            <a:endParaRPr dirty="0"/>
          </a:p>
          <a:p>
            <a:pPr>
              <a:lnSpc>
                <a:spcPct val="115000"/>
              </a:lnSpc>
              <a:spcBef>
                <a:spcPts val="0"/>
              </a:spcBef>
              <a:buNone/>
            </a:pPr>
            <a:r>
              <a:rPr lang="en" dirty="0"/>
              <a:t>In this case, we are just talking a about a few bytes of information, but if there are images, it could be a lot more</a:t>
            </a:r>
            <a:r>
              <a:rPr lang="en" dirty="0" smtClean="0"/>
              <a:t>.</a:t>
            </a:r>
          </a:p>
          <a:p>
            <a:pPr>
              <a:lnSpc>
                <a:spcPct val="115000"/>
              </a:lnSpc>
              <a:spcBef>
                <a:spcPts val="0"/>
              </a:spcBef>
              <a:buNone/>
            </a:pPr>
            <a:endParaRPr lang="en" dirty="0" smtClean="0"/>
          </a:p>
          <a:p>
            <a:pPr>
              <a:lnSpc>
                <a:spcPct val="115000"/>
              </a:lnSpc>
              <a:spcBef>
                <a:spcPts val="0"/>
              </a:spcBef>
              <a:buNone/>
            </a:pPr>
            <a:r>
              <a:rPr lang="en" dirty="0" smtClean="0"/>
              <a:t>You can see this page for yourself at </a:t>
            </a:r>
            <a:r>
              <a:rPr lang="en-US" dirty="0" smtClean="0">
                <a:hlinkClick r:id="rId4"/>
              </a:rPr>
              <a:t>example2</a:t>
            </a:r>
            <a:endParaRPr lang="en" dirty="0"/>
          </a:p>
        </p:txBody>
      </p:sp>
      <p:sp>
        <p:nvSpPr>
          <p:cNvPr id="129" name="Shape 129"/>
          <p:cNvSpPr txBox="1"/>
          <p:nvPr/>
        </p:nvSpPr>
        <p:spPr>
          <a:xfrm>
            <a:off x="398200" y="5077125"/>
            <a:ext cx="8254199" cy="1194600"/>
          </a:xfrm>
          <a:prstGeom prst="rect">
            <a:avLst/>
          </a:prstGeom>
          <a:noFill/>
          <a:ln>
            <a:noFill/>
          </a:ln>
        </p:spPr>
        <p:txBody>
          <a:bodyPr lIns="91425" tIns="91425" rIns="91425" bIns="91425" anchor="t" anchorCtr="0">
            <a:spAutoFit/>
          </a:bodyPr>
          <a:lstStyle/>
          <a:p>
            <a:pPr>
              <a:lnSpc>
                <a:spcPct val="115000"/>
              </a:lnSpc>
              <a:spcBef>
                <a:spcPts val="0"/>
              </a:spcBef>
              <a:buNone/>
            </a:pPr>
            <a:r>
              <a:rPr lang="en"/>
              <a:t>There is plenty more to get into, but setting max-width on images, working with media queries, using percentages for widths, and changing the box model for elements are the major techniques used in responsive web design. Just keep in mind the performance issues that come along with these techniques.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Shape 28"/>
          <p:cNvPicPr preferRelativeResize="0"/>
          <p:nvPr/>
        </p:nvPicPr>
        <p:blipFill>
          <a:blip r:embed="rId3">
            <a:alphaModFix/>
          </a:blip>
          <a:stretch>
            <a:fillRect/>
          </a:stretch>
        </p:blipFill>
        <p:spPr>
          <a:xfrm>
            <a:off x="3769425" y="342900"/>
            <a:ext cx="5040199" cy="4838075"/>
          </a:xfrm>
          <a:prstGeom prst="rect">
            <a:avLst/>
          </a:prstGeom>
          <a:noFill/>
          <a:ln>
            <a:noFill/>
          </a:ln>
        </p:spPr>
      </p:pic>
      <p:sp>
        <p:nvSpPr>
          <p:cNvPr id="29" name="Shape 29"/>
          <p:cNvSpPr txBox="1"/>
          <p:nvPr/>
        </p:nvSpPr>
        <p:spPr>
          <a:xfrm>
            <a:off x="409275" y="420325"/>
            <a:ext cx="3097200" cy="1360500"/>
          </a:xfrm>
          <a:prstGeom prst="rect">
            <a:avLst/>
          </a:prstGeom>
          <a:noFill/>
          <a:ln>
            <a:noFill/>
          </a:ln>
        </p:spPr>
        <p:txBody>
          <a:bodyPr lIns="91425" tIns="91425" rIns="91425" bIns="91425" anchor="t" anchorCtr="0">
            <a:spAutoFit/>
          </a:bodyPr>
          <a:lstStyle/>
          <a:p>
            <a:pPr>
              <a:lnSpc>
                <a:spcPct val="115000"/>
              </a:lnSpc>
              <a:spcBef>
                <a:spcPts val="0"/>
              </a:spcBef>
              <a:buNone/>
            </a:pPr>
            <a:r>
              <a:rPr lang="en"/>
              <a:t>Let’s take a look at this basic layout. It has a header and two columns of text, in a box that is centered on the screen.</a:t>
            </a:r>
          </a:p>
        </p:txBody>
      </p:sp>
      <p:pic>
        <p:nvPicPr>
          <p:cNvPr id="30" name="Shape 30"/>
          <p:cNvPicPr preferRelativeResize="0"/>
          <p:nvPr/>
        </p:nvPicPr>
        <p:blipFill>
          <a:blip r:embed="rId4">
            <a:alphaModFix/>
          </a:blip>
          <a:stretch>
            <a:fillRect/>
          </a:stretch>
        </p:blipFill>
        <p:spPr>
          <a:xfrm>
            <a:off x="409275" y="1911150"/>
            <a:ext cx="1657350" cy="1419225"/>
          </a:xfrm>
          <a:prstGeom prst="rect">
            <a:avLst/>
          </a:prstGeom>
          <a:noFill/>
          <a:ln>
            <a:noFill/>
          </a:ln>
        </p:spPr>
      </p:pic>
      <p:sp>
        <p:nvSpPr>
          <p:cNvPr id="31" name="Shape 31"/>
          <p:cNvSpPr txBox="1"/>
          <p:nvPr/>
        </p:nvSpPr>
        <p:spPr>
          <a:xfrm>
            <a:off x="409275" y="3583875"/>
            <a:ext cx="3097200" cy="1360500"/>
          </a:xfrm>
          <a:prstGeom prst="rect">
            <a:avLst/>
          </a:prstGeom>
          <a:noFill/>
          <a:ln>
            <a:noFill/>
          </a:ln>
        </p:spPr>
        <p:txBody>
          <a:bodyPr lIns="91425" tIns="91425" rIns="91425" bIns="91425" anchor="t" anchorCtr="0">
            <a:spAutoFit/>
          </a:bodyPr>
          <a:lstStyle/>
          <a:p>
            <a:pPr lvl="0" rtl="0">
              <a:lnSpc>
                <a:spcPct val="115000"/>
              </a:lnSpc>
              <a:spcBef>
                <a:spcPts val="0"/>
              </a:spcBef>
              <a:buNone/>
            </a:pPr>
            <a:r>
              <a:rPr lang="en"/>
              <a:t>The two columns are in divs that float left and are 48% wide. There is 4% gutter (right side margin) on the first div.</a:t>
            </a:r>
          </a:p>
        </p:txBody>
      </p:sp>
      <p:pic>
        <p:nvPicPr>
          <p:cNvPr id="32" name="Shape 32"/>
          <p:cNvPicPr preferRelativeResize="0"/>
          <p:nvPr/>
        </p:nvPicPr>
        <p:blipFill>
          <a:blip r:embed="rId5">
            <a:alphaModFix/>
          </a:blip>
          <a:stretch>
            <a:fillRect/>
          </a:stretch>
        </p:blipFill>
        <p:spPr>
          <a:xfrm>
            <a:off x="418800" y="4875550"/>
            <a:ext cx="1571625" cy="704850"/>
          </a:xfrm>
          <a:prstGeom prst="rect">
            <a:avLst/>
          </a:prstGeom>
          <a:noFill/>
          <a:ln>
            <a:noFill/>
          </a:ln>
        </p:spPr>
      </p:pic>
      <p:sp>
        <p:nvSpPr>
          <p:cNvPr id="33" name="Shape 33"/>
          <p:cNvSpPr txBox="1"/>
          <p:nvPr/>
        </p:nvSpPr>
        <p:spPr>
          <a:xfrm>
            <a:off x="453525" y="5873550"/>
            <a:ext cx="8063700" cy="704699"/>
          </a:xfrm>
          <a:prstGeom prst="rect">
            <a:avLst/>
          </a:prstGeom>
          <a:noFill/>
          <a:ln>
            <a:noFill/>
          </a:ln>
        </p:spPr>
        <p:txBody>
          <a:bodyPr lIns="91425" tIns="91425" rIns="91425" bIns="91425" anchor="t" anchorCtr="0">
            <a:spAutoFit/>
          </a:bodyPr>
          <a:lstStyle/>
          <a:p>
            <a:pPr>
              <a:lnSpc>
                <a:spcPct val="115000"/>
              </a:lnSpc>
              <a:spcBef>
                <a:spcPts val="0"/>
              </a:spcBef>
              <a:buNone/>
            </a:pPr>
            <a:r>
              <a:rPr lang="en"/>
              <a:t>Overflow:hidden is set on the article containing the two columns, because we want it to contain the two floated elements. You should be pretty familiar with this technique by now.</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38" name="Shape 38"/>
          <p:cNvPicPr preferRelativeResize="0"/>
          <p:nvPr/>
        </p:nvPicPr>
        <p:blipFill>
          <a:blip r:embed="rId3">
            <a:alphaModFix/>
          </a:blip>
          <a:stretch>
            <a:fillRect/>
          </a:stretch>
        </p:blipFill>
        <p:spPr>
          <a:xfrm>
            <a:off x="416650" y="512500"/>
            <a:ext cx="3286125" cy="895350"/>
          </a:xfrm>
          <a:prstGeom prst="rect">
            <a:avLst/>
          </a:prstGeom>
          <a:noFill/>
          <a:ln>
            <a:noFill/>
          </a:ln>
        </p:spPr>
      </p:pic>
      <p:sp>
        <p:nvSpPr>
          <p:cNvPr id="39" name="Shape 39"/>
          <p:cNvSpPr txBox="1"/>
          <p:nvPr/>
        </p:nvSpPr>
        <p:spPr>
          <a:xfrm>
            <a:off x="340450" y="1581750"/>
            <a:ext cx="3329399" cy="4557299"/>
          </a:xfrm>
          <a:prstGeom prst="rect">
            <a:avLst/>
          </a:prstGeom>
          <a:noFill/>
          <a:ln>
            <a:noFill/>
          </a:ln>
        </p:spPr>
        <p:txBody>
          <a:bodyPr lIns="91425" tIns="91425" rIns="91425" bIns="91425" anchor="t" anchorCtr="0">
            <a:spAutoFit/>
          </a:bodyPr>
          <a:lstStyle/>
          <a:p>
            <a:pPr rtl="0">
              <a:lnSpc>
                <a:spcPct val="115000"/>
              </a:lnSpc>
              <a:spcBef>
                <a:spcPts val="0"/>
              </a:spcBef>
              <a:buNone/>
            </a:pPr>
            <a:r>
              <a:rPr lang="en"/>
              <a:t>Setting widths of elements as percentages, rather than specific pixel widths is the key to creating flexible grids.</a:t>
            </a:r>
          </a:p>
          <a:p>
            <a:pPr rtl="0">
              <a:lnSpc>
                <a:spcPct val="115000"/>
              </a:lnSpc>
              <a:spcBef>
                <a:spcPts val="0"/>
              </a:spcBef>
              <a:buNone/>
            </a:pPr>
            <a:endParaRPr/>
          </a:p>
          <a:p>
            <a:pPr rtl="0">
              <a:lnSpc>
                <a:spcPct val="115000"/>
              </a:lnSpc>
              <a:spcBef>
                <a:spcPts val="0"/>
              </a:spcBef>
              <a:buNone/>
            </a:pPr>
            <a:r>
              <a:rPr lang="en"/>
              <a:t>media queries are the key to most of responsive design. </a:t>
            </a:r>
          </a:p>
          <a:p>
            <a:pPr rtl="0">
              <a:lnSpc>
                <a:spcPct val="115000"/>
              </a:lnSpc>
              <a:spcBef>
                <a:spcPts val="0"/>
              </a:spcBef>
              <a:buNone/>
            </a:pPr>
            <a:endParaRPr/>
          </a:p>
          <a:p>
            <a:pPr rtl="0">
              <a:lnSpc>
                <a:spcPct val="115000"/>
              </a:lnSpc>
              <a:spcBef>
                <a:spcPts val="0"/>
              </a:spcBef>
              <a:buNone/>
            </a:pPr>
            <a:r>
              <a:rPr lang="en"/>
              <a:t>If you add the code above to the bottom of your stylesheet, it will make the #page element  90% as wide as the screen, if the screen is less than 800 pixels wide.</a:t>
            </a:r>
          </a:p>
          <a:p>
            <a:pPr rtl="0">
              <a:lnSpc>
                <a:spcPct val="115000"/>
              </a:lnSpc>
              <a:spcBef>
                <a:spcPts val="0"/>
              </a:spcBef>
              <a:buNone/>
            </a:pPr>
            <a:endParaRPr/>
          </a:p>
          <a:p>
            <a:pPr>
              <a:lnSpc>
                <a:spcPct val="115000"/>
              </a:lnSpc>
              <a:spcBef>
                <a:spcPts val="0"/>
              </a:spcBef>
              <a:buNone/>
            </a:pPr>
            <a:r>
              <a:rPr lang="en"/>
              <a:t>If you size the browser window down, you will see the page container pop into place when you get to less than 800 pixels.</a:t>
            </a:r>
          </a:p>
        </p:txBody>
      </p:sp>
      <p:pic>
        <p:nvPicPr>
          <p:cNvPr id="40" name="Shape 40"/>
          <p:cNvPicPr preferRelativeResize="0"/>
          <p:nvPr/>
        </p:nvPicPr>
        <p:blipFill>
          <a:blip r:embed="rId4">
            <a:alphaModFix/>
          </a:blip>
          <a:stretch>
            <a:fillRect/>
          </a:stretch>
        </p:blipFill>
        <p:spPr>
          <a:xfrm>
            <a:off x="4330500" y="207700"/>
            <a:ext cx="4407924" cy="63229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Shape 45"/>
          <p:cNvPicPr preferRelativeResize="0"/>
          <p:nvPr/>
        </p:nvPicPr>
        <p:blipFill>
          <a:blip r:embed="rId3">
            <a:alphaModFix/>
          </a:blip>
          <a:stretch>
            <a:fillRect/>
          </a:stretch>
        </p:blipFill>
        <p:spPr>
          <a:xfrm>
            <a:off x="3072575" y="307275"/>
            <a:ext cx="5798575" cy="4262725"/>
          </a:xfrm>
          <a:prstGeom prst="rect">
            <a:avLst/>
          </a:prstGeom>
          <a:noFill/>
          <a:ln>
            <a:noFill/>
          </a:ln>
        </p:spPr>
      </p:pic>
      <p:sp>
        <p:nvSpPr>
          <p:cNvPr id="46" name="Shape 46"/>
          <p:cNvSpPr txBox="1"/>
          <p:nvPr/>
        </p:nvSpPr>
        <p:spPr>
          <a:xfrm>
            <a:off x="276525" y="320775"/>
            <a:ext cx="2588400" cy="5917799"/>
          </a:xfrm>
          <a:prstGeom prst="rect">
            <a:avLst/>
          </a:prstGeom>
          <a:noFill/>
          <a:ln>
            <a:noFill/>
          </a:ln>
        </p:spPr>
        <p:txBody>
          <a:bodyPr lIns="91425" tIns="91425" rIns="91425" bIns="91425" anchor="t" anchorCtr="0">
            <a:spAutoFit/>
          </a:bodyPr>
          <a:lstStyle/>
          <a:p>
            <a:pPr rtl="0">
              <a:lnSpc>
                <a:spcPct val="115000"/>
              </a:lnSpc>
              <a:spcBef>
                <a:spcPts val="0"/>
              </a:spcBef>
              <a:buNone/>
            </a:pPr>
            <a:r>
              <a:rPr lang="en"/>
              <a:t>Media queries are part of CSS3, and are not supported by old browsers. </a:t>
            </a:r>
          </a:p>
          <a:p>
            <a:pPr rtl="0">
              <a:lnSpc>
                <a:spcPct val="115000"/>
              </a:lnSpc>
              <a:spcBef>
                <a:spcPts val="0"/>
              </a:spcBef>
              <a:buNone/>
            </a:pPr>
            <a:endParaRPr/>
          </a:p>
          <a:p>
            <a:pPr rtl="0">
              <a:lnSpc>
                <a:spcPct val="115000"/>
              </a:lnSpc>
              <a:spcBef>
                <a:spcPts val="0"/>
              </a:spcBef>
              <a:buNone/>
            </a:pPr>
            <a:r>
              <a:rPr lang="en"/>
              <a:t>However, since the purpose of using them is to make websites work properly on mobile devices, and none of the mobile devices are running IE8 or older, it is a non-issue.</a:t>
            </a:r>
          </a:p>
          <a:p>
            <a:pPr rtl="0">
              <a:lnSpc>
                <a:spcPct val="115000"/>
              </a:lnSpc>
              <a:spcBef>
                <a:spcPts val="0"/>
              </a:spcBef>
              <a:buNone/>
            </a:pPr>
            <a:endParaRPr/>
          </a:p>
          <a:p>
            <a:pPr rtl="0">
              <a:lnSpc>
                <a:spcPct val="115000"/>
              </a:lnSpc>
              <a:spcBef>
                <a:spcPts val="0"/>
              </a:spcBef>
              <a:buNone/>
            </a:pPr>
            <a:r>
              <a:rPr lang="en"/>
              <a:t>Also note, that media queries introduce conditional coding into CSS for the first time... </a:t>
            </a:r>
          </a:p>
          <a:p>
            <a:pPr rtl="0">
              <a:lnSpc>
                <a:spcPct val="115000"/>
              </a:lnSpc>
              <a:spcBef>
                <a:spcPts val="0"/>
              </a:spcBef>
              <a:buNone/>
            </a:pPr>
            <a:endParaRPr/>
          </a:p>
          <a:p>
            <a:pPr>
              <a:lnSpc>
                <a:spcPct val="115000"/>
              </a:lnSpc>
              <a:spcBef>
                <a:spcPts val="0"/>
              </a:spcBef>
              <a:buNone/>
            </a:pPr>
            <a:r>
              <a:rPr lang="en"/>
              <a:t>(If this is true, apply this rule…)</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Shape 51"/>
          <p:cNvPicPr preferRelativeResize="0"/>
          <p:nvPr/>
        </p:nvPicPr>
        <p:blipFill>
          <a:blip r:embed="rId3">
            <a:alphaModFix/>
          </a:blip>
          <a:stretch>
            <a:fillRect/>
          </a:stretch>
        </p:blipFill>
        <p:spPr>
          <a:xfrm>
            <a:off x="4588775" y="110625"/>
            <a:ext cx="4170290" cy="6636750"/>
          </a:xfrm>
          <a:prstGeom prst="rect">
            <a:avLst/>
          </a:prstGeom>
          <a:noFill/>
          <a:ln>
            <a:noFill/>
          </a:ln>
        </p:spPr>
      </p:pic>
      <p:sp>
        <p:nvSpPr>
          <p:cNvPr id="52" name="Shape 52"/>
          <p:cNvSpPr txBox="1"/>
          <p:nvPr/>
        </p:nvSpPr>
        <p:spPr>
          <a:xfrm>
            <a:off x="353950" y="365025"/>
            <a:ext cx="3893699" cy="1791899"/>
          </a:xfrm>
          <a:prstGeom prst="rect">
            <a:avLst/>
          </a:prstGeom>
          <a:noFill/>
          <a:ln>
            <a:noFill/>
          </a:ln>
        </p:spPr>
        <p:txBody>
          <a:bodyPr lIns="91425" tIns="91425" rIns="91425" bIns="91425" anchor="t" anchorCtr="0">
            <a:spAutoFit/>
          </a:bodyPr>
          <a:lstStyle/>
          <a:p>
            <a:pPr rtl="0">
              <a:lnSpc>
                <a:spcPct val="115000"/>
              </a:lnSpc>
              <a:spcBef>
                <a:spcPts val="0"/>
              </a:spcBef>
              <a:buNone/>
            </a:pPr>
            <a:r>
              <a:rPr lang="en"/>
              <a:t>Media queries are particularly useful when the layout starts to break because the percentage widths no longer make sense. </a:t>
            </a:r>
          </a:p>
          <a:p>
            <a:pPr rtl="0">
              <a:lnSpc>
                <a:spcPct val="115000"/>
              </a:lnSpc>
              <a:spcBef>
                <a:spcPts val="0"/>
              </a:spcBef>
              <a:buNone/>
            </a:pPr>
            <a:endParaRPr/>
          </a:p>
          <a:p>
            <a:pPr>
              <a:lnSpc>
                <a:spcPct val="115000"/>
              </a:lnSpc>
              <a:spcBef>
                <a:spcPts val="0"/>
              </a:spcBef>
              <a:buNone/>
            </a:pPr>
            <a:r>
              <a:rPr lang="en"/>
              <a:t>If you make this page narrow enough, then two columns just don’t work.</a:t>
            </a:r>
          </a:p>
        </p:txBody>
      </p:sp>
      <p:pic>
        <p:nvPicPr>
          <p:cNvPr id="53" name="Shape 53"/>
          <p:cNvPicPr preferRelativeResize="0"/>
          <p:nvPr/>
        </p:nvPicPr>
        <p:blipFill>
          <a:blip r:embed="rId4">
            <a:alphaModFix/>
          </a:blip>
          <a:stretch>
            <a:fillRect/>
          </a:stretch>
        </p:blipFill>
        <p:spPr>
          <a:xfrm>
            <a:off x="353950" y="2309325"/>
            <a:ext cx="3286125" cy="1000125"/>
          </a:xfrm>
          <a:prstGeom prst="rect">
            <a:avLst/>
          </a:prstGeom>
          <a:noFill/>
          <a:ln>
            <a:noFill/>
          </a:ln>
        </p:spPr>
      </p:pic>
      <p:sp>
        <p:nvSpPr>
          <p:cNvPr id="54" name="Shape 54"/>
          <p:cNvSpPr txBox="1"/>
          <p:nvPr/>
        </p:nvSpPr>
        <p:spPr>
          <a:xfrm>
            <a:off x="353950" y="3735025"/>
            <a:ext cx="3893699" cy="1791899"/>
          </a:xfrm>
          <a:prstGeom prst="rect">
            <a:avLst/>
          </a:prstGeom>
          <a:noFill/>
          <a:ln>
            <a:noFill/>
          </a:ln>
        </p:spPr>
        <p:txBody>
          <a:bodyPr lIns="91425" tIns="91425" rIns="91425" bIns="91425" anchor="t" anchorCtr="0">
            <a:spAutoFit/>
          </a:bodyPr>
          <a:lstStyle/>
          <a:p>
            <a:pPr lvl="0" rtl="0">
              <a:lnSpc>
                <a:spcPct val="115000"/>
              </a:lnSpc>
              <a:spcBef>
                <a:spcPts val="0"/>
              </a:spcBef>
              <a:buNone/>
            </a:pPr>
            <a:r>
              <a:rPr lang="en"/>
              <a:t>If we add this media query at the bottom, it will remove the float from the columns, making one long column, and get rid of the space for the gutter, if the screen is less than 500px wide.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5594575" y="276550"/>
            <a:ext cx="3270850" cy="5148099"/>
          </a:xfrm>
          <a:prstGeom prst="rect">
            <a:avLst/>
          </a:prstGeom>
          <a:noFill/>
          <a:ln>
            <a:noFill/>
          </a:ln>
        </p:spPr>
      </p:pic>
      <p:sp>
        <p:nvSpPr>
          <p:cNvPr id="60" name="Shape 60"/>
          <p:cNvSpPr txBox="1"/>
          <p:nvPr/>
        </p:nvSpPr>
        <p:spPr>
          <a:xfrm>
            <a:off x="718975" y="608375"/>
            <a:ext cx="4689900" cy="2920199"/>
          </a:xfrm>
          <a:prstGeom prst="rect">
            <a:avLst/>
          </a:prstGeom>
          <a:noFill/>
          <a:ln>
            <a:noFill/>
          </a:ln>
        </p:spPr>
        <p:txBody>
          <a:bodyPr lIns="91425" tIns="91425" rIns="91425" bIns="91425" anchor="t" anchorCtr="0">
            <a:spAutoFit/>
          </a:bodyPr>
          <a:lstStyle/>
          <a:p>
            <a:pPr rtl="0">
              <a:lnSpc>
                <a:spcPct val="115000"/>
              </a:lnSpc>
              <a:spcBef>
                <a:spcPts val="0"/>
              </a:spcBef>
              <a:buNone/>
            </a:pPr>
            <a:r>
              <a:rPr lang="en"/>
              <a:t>Now, at a small screen size, we have a one column layout that is easy to read. </a:t>
            </a:r>
          </a:p>
          <a:p>
            <a:pPr rtl="0">
              <a:lnSpc>
                <a:spcPct val="115000"/>
              </a:lnSpc>
              <a:spcBef>
                <a:spcPts val="0"/>
              </a:spcBef>
              <a:buNone/>
            </a:pPr>
            <a:endParaRPr/>
          </a:p>
          <a:p>
            <a:pPr rtl="0">
              <a:lnSpc>
                <a:spcPct val="115000"/>
              </a:lnSpc>
              <a:spcBef>
                <a:spcPts val="0"/>
              </a:spcBef>
              <a:buNone/>
            </a:pPr>
            <a:r>
              <a:rPr lang="en"/>
              <a:t>Media queries can be used in all sorts of creative ways to adjust layouts so that they make sense for different screen sizes.</a:t>
            </a:r>
          </a:p>
          <a:p>
            <a:pPr rtl="0">
              <a:lnSpc>
                <a:spcPct val="115000"/>
              </a:lnSpc>
              <a:spcBef>
                <a:spcPts val="0"/>
              </a:spcBef>
              <a:buNone/>
            </a:pPr>
            <a:endParaRPr/>
          </a:p>
          <a:p>
            <a:pPr>
              <a:lnSpc>
                <a:spcPct val="115000"/>
              </a:lnSpc>
              <a:spcBef>
                <a:spcPts val="0"/>
              </a:spcBef>
              <a:buNone/>
            </a:pPr>
            <a:r>
              <a:rPr lang="en"/>
              <a:t>However, working with percentages for widths of everything can be a pain. What if, for example, we want to put a border around those two columns?</a:t>
            </a:r>
          </a:p>
        </p:txBody>
      </p:sp>
      <p:pic>
        <p:nvPicPr>
          <p:cNvPr id="61" name="Shape 61"/>
          <p:cNvPicPr preferRelativeResize="0"/>
          <p:nvPr/>
        </p:nvPicPr>
        <p:blipFill>
          <a:blip r:embed="rId4">
            <a:alphaModFix/>
          </a:blip>
          <a:stretch>
            <a:fillRect/>
          </a:stretch>
        </p:blipFill>
        <p:spPr>
          <a:xfrm>
            <a:off x="717750" y="3448650"/>
            <a:ext cx="2190750" cy="914400"/>
          </a:xfrm>
          <a:prstGeom prst="rect">
            <a:avLst/>
          </a:prstGeom>
          <a:noFill/>
          <a:ln>
            <a:noFill/>
          </a:ln>
        </p:spPr>
      </p:pic>
      <p:sp>
        <p:nvSpPr>
          <p:cNvPr id="62" name="Shape 62"/>
          <p:cNvSpPr txBox="1"/>
          <p:nvPr/>
        </p:nvSpPr>
        <p:spPr>
          <a:xfrm>
            <a:off x="818525" y="4678925"/>
            <a:ext cx="4524000" cy="1515300"/>
          </a:xfrm>
          <a:prstGeom prst="rect">
            <a:avLst/>
          </a:prstGeom>
          <a:noFill/>
          <a:ln>
            <a:noFill/>
          </a:ln>
        </p:spPr>
        <p:txBody>
          <a:bodyPr lIns="91425" tIns="91425" rIns="91425" bIns="91425" anchor="t" anchorCtr="0">
            <a:spAutoFit/>
          </a:bodyPr>
          <a:lstStyle/>
          <a:p>
            <a:pPr>
              <a:lnSpc>
                <a:spcPct val="115000"/>
              </a:lnSpc>
              <a:spcBef>
                <a:spcPts val="0"/>
              </a:spcBef>
              <a:buNone/>
            </a:pPr>
            <a:r>
              <a:rPr lang="en"/>
              <a:t>Notice what happens if we put a 5 pixel border around each column...</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3921300" y="298650"/>
            <a:ext cx="4734774" cy="5004625"/>
          </a:xfrm>
          <a:prstGeom prst="rect">
            <a:avLst/>
          </a:prstGeom>
          <a:noFill/>
          <a:ln>
            <a:noFill/>
          </a:ln>
        </p:spPr>
      </p:pic>
      <p:sp>
        <p:nvSpPr>
          <p:cNvPr id="68" name="Shape 68"/>
          <p:cNvSpPr txBox="1"/>
          <p:nvPr/>
        </p:nvSpPr>
        <p:spPr>
          <a:xfrm>
            <a:off x="387150" y="674750"/>
            <a:ext cx="3429000" cy="5641199"/>
          </a:xfrm>
          <a:prstGeom prst="rect">
            <a:avLst/>
          </a:prstGeom>
          <a:noFill/>
          <a:ln>
            <a:noFill/>
          </a:ln>
        </p:spPr>
        <p:txBody>
          <a:bodyPr lIns="91425" tIns="91425" rIns="91425" bIns="91425" anchor="t" anchorCtr="0">
            <a:spAutoFit/>
          </a:bodyPr>
          <a:lstStyle/>
          <a:p>
            <a:pPr rtl="0">
              <a:lnSpc>
                <a:spcPct val="115000"/>
              </a:lnSpc>
              <a:spcBef>
                <a:spcPts val="0"/>
              </a:spcBef>
              <a:buNone/>
            </a:pPr>
            <a:r>
              <a:rPr lang="en"/>
              <a:t>We have lost our two column layout entirely. This is because our two columns are 48% wide with a 4% gutter. That totals 100%.</a:t>
            </a:r>
          </a:p>
          <a:p>
            <a:pPr rtl="0">
              <a:lnSpc>
                <a:spcPct val="115000"/>
              </a:lnSpc>
              <a:spcBef>
                <a:spcPts val="0"/>
              </a:spcBef>
              <a:buNone/>
            </a:pPr>
            <a:endParaRPr/>
          </a:p>
          <a:p>
            <a:pPr rtl="0">
              <a:lnSpc>
                <a:spcPct val="115000"/>
              </a:lnSpc>
              <a:spcBef>
                <a:spcPts val="0"/>
              </a:spcBef>
              <a:buNone/>
            </a:pPr>
            <a:r>
              <a:rPr lang="en"/>
              <a:t>Adding the border adds to the width, but that puts us over 100%, and now the column is wrapping down.</a:t>
            </a:r>
          </a:p>
          <a:p>
            <a:pPr rtl="0">
              <a:lnSpc>
                <a:spcPct val="115000"/>
              </a:lnSpc>
              <a:spcBef>
                <a:spcPts val="0"/>
              </a:spcBef>
              <a:buNone/>
            </a:pPr>
            <a:endParaRPr/>
          </a:p>
          <a:p>
            <a:pPr rtl="0">
              <a:lnSpc>
                <a:spcPct val="115000"/>
              </a:lnSpc>
              <a:spcBef>
                <a:spcPts val="0"/>
              </a:spcBef>
              <a:buNone/>
            </a:pPr>
            <a:r>
              <a:rPr lang="en"/>
              <a:t>I could subtract from the 48%, but how much would I subtract? Mixing different types of units becomes really tricky.</a:t>
            </a:r>
          </a:p>
          <a:p>
            <a:pPr rtl="0">
              <a:lnSpc>
                <a:spcPct val="115000"/>
              </a:lnSpc>
              <a:spcBef>
                <a:spcPts val="0"/>
              </a:spcBef>
              <a:buNone/>
            </a:pPr>
            <a:endParaRPr/>
          </a:p>
          <a:p>
            <a:pPr rtl="0">
              <a:lnSpc>
                <a:spcPct val="115000"/>
              </a:lnSpc>
              <a:spcBef>
                <a:spcPts val="0"/>
              </a:spcBef>
              <a:buNone/>
            </a:pPr>
            <a:r>
              <a:rPr lang="en"/>
              <a:t>I could set the border width as a percent, but that could look really dumb at some sizes. </a:t>
            </a:r>
          </a:p>
          <a:p>
            <a:pPr rtl="0">
              <a:lnSpc>
                <a:spcPct val="115000"/>
              </a:lnSpc>
              <a:spcBef>
                <a:spcPts val="0"/>
              </a:spcBef>
              <a:buNone/>
            </a:pPr>
            <a:endParaRPr/>
          </a:p>
          <a:p>
            <a:pPr rtl="0">
              <a:lnSpc>
                <a:spcPct val="115000"/>
              </a:lnSpc>
              <a:spcBef>
                <a:spcPts val="0"/>
              </a:spcBef>
              <a:buNone/>
            </a:pPr>
            <a:r>
              <a:rPr lang="en"/>
              <a:t>and if I want to get padding in there, it gets even worse.</a:t>
            </a:r>
          </a:p>
          <a:p>
            <a:pPr rtl="0">
              <a:lnSpc>
                <a:spcPct val="115000"/>
              </a:lnSpc>
              <a:spcBef>
                <a:spcPts val="0"/>
              </a:spcBef>
              <a:buNone/>
            </a:pPr>
            <a:endParaRPr/>
          </a:p>
          <a:p>
            <a:pPr>
              <a:lnSpc>
                <a:spcPct val="115000"/>
              </a:lnSpc>
              <a:spcBef>
                <a:spcPts val="0"/>
              </a:spcBef>
              <a:buNone/>
            </a:pPr>
            <a:r>
              <a:rPr lang="en"/>
              <a:t>So what can you do?</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395750" y="384725"/>
            <a:ext cx="2162175" cy="1114425"/>
          </a:xfrm>
          <a:prstGeom prst="rect">
            <a:avLst/>
          </a:prstGeom>
          <a:noFill/>
          <a:ln>
            <a:noFill/>
          </a:ln>
        </p:spPr>
      </p:pic>
      <p:grpSp>
        <p:nvGrpSpPr>
          <p:cNvPr id="74" name="Shape 74"/>
          <p:cNvGrpSpPr/>
          <p:nvPr/>
        </p:nvGrpSpPr>
        <p:grpSpPr>
          <a:xfrm>
            <a:off x="1159000" y="2997500"/>
            <a:ext cx="7088524" cy="2385900"/>
            <a:chOff x="462125" y="1847125"/>
            <a:chExt cx="7088524" cy="2385900"/>
          </a:xfrm>
        </p:grpSpPr>
        <p:sp>
          <p:nvSpPr>
            <p:cNvPr id="75" name="Shape 75"/>
            <p:cNvSpPr/>
            <p:nvPr/>
          </p:nvSpPr>
          <p:spPr>
            <a:xfrm>
              <a:off x="462125" y="1847125"/>
              <a:ext cx="4910100" cy="2385900"/>
            </a:xfrm>
            <a:prstGeom prst="rect">
              <a:avLst/>
            </a:prstGeom>
            <a:noFill/>
            <a:ln w="19050" cap="flat">
              <a:solidFill>
                <a:srgbClr val="000000"/>
              </a:solidFill>
              <a:prstDash val="solid"/>
              <a:round/>
              <a:headEnd type="none" w="med" len="med"/>
              <a:tailEnd type="none" w="med" len="med"/>
            </a:ln>
          </p:spPr>
          <p:txBody>
            <a:bodyPr lIns="91425" tIns="91425" rIns="91425" bIns="91425" anchor="ctr" anchorCtr="0">
              <a:spAutoFit/>
            </a:bodyPr>
            <a:lstStyle/>
            <a:p>
              <a:pPr>
                <a:spcBef>
                  <a:spcPts val="0"/>
                </a:spcBef>
                <a:buNone/>
              </a:pPr>
              <a:endParaRPr/>
            </a:p>
          </p:txBody>
        </p:sp>
        <p:sp>
          <p:nvSpPr>
            <p:cNvPr id="76" name="Shape 76"/>
            <p:cNvSpPr/>
            <p:nvPr/>
          </p:nvSpPr>
          <p:spPr>
            <a:xfrm>
              <a:off x="750275" y="2135275"/>
              <a:ext cx="4333799" cy="1763400"/>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spAutoFit/>
            </a:bodyPr>
            <a:lstStyle/>
            <a:p>
              <a:pPr>
                <a:spcBef>
                  <a:spcPts val="0"/>
                </a:spcBef>
                <a:buNone/>
              </a:pPr>
              <a:endParaRPr/>
            </a:p>
          </p:txBody>
        </p:sp>
        <p:sp>
          <p:nvSpPr>
            <p:cNvPr id="77" name="Shape 77"/>
            <p:cNvSpPr txBox="1"/>
            <p:nvPr/>
          </p:nvSpPr>
          <p:spPr>
            <a:xfrm>
              <a:off x="1130625" y="2469525"/>
              <a:ext cx="3596099" cy="10950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spAutoFit/>
            </a:bodyPr>
            <a:lstStyle/>
            <a:p>
              <a:pPr lvl="0" rtl="0">
                <a:spcBef>
                  <a:spcPts val="0"/>
                </a:spcBef>
                <a:buNone/>
              </a:pPr>
              <a:r>
                <a:rPr lang="en"/>
                <a:t>Here is the content inside the box. Blah blah blah blah blah blah blah </a:t>
              </a:r>
              <a:r>
                <a:rPr lang="en">
                  <a:solidFill>
                    <a:srgbClr val="000000"/>
                  </a:solidFill>
                </a:rPr>
                <a:t>blah blah blah blah blah blah blah blah blah blah blah blah blah blah blah blah blah blah</a:t>
              </a:r>
            </a:p>
          </p:txBody>
        </p:sp>
        <p:cxnSp>
          <p:nvCxnSpPr>
            <p:cNvPr id="78" name="Shape 78"/>
            <p:cNvCxnSpPr/>
            <p:nvPr/>
          </p:nvCxnSpPr>
          <p:spPr>
            <a:xfrm>
              <a:off x="5094950" y="2144875"/>
              <a:ext cx="864599" cy="0"/>
            </a:xfrm>
            <a:prstGeom prst="straightConnector1">
              <a:avLst/>
            </a:prstGeom>
            <a:noFill/>
            <a:ln w="38100" cap="flat">
              <a:solidFill>
                <a:srgbClr val="666666"/>
              </a:solidFill>
              <a:prstDash val="solid"/>
              <a:round/>
              <a:headEnd type="stealth" w="lg" len="lg"/>
              <a:tailEnd type="none" w="lg" len="lg"/>
            </a:ln>
          </p:spPr>
        </p:cxnSp>
        <p:sp>
          <p:nvSpPr>
            <p:cNvPr id="79" name="Shape 79"/>
            <p:cNvSpPr txBox="1"/>
            <p:nvPr/>
          </p:nvSpPr>
          <p:spPr>
            <a:xfrm>
              <a:off x="5959550" y="1956025"/>
              <a:ext cx="1440599" cy="530099"/>
            </a:xfrm>
            <a:prstGeom prst="rect">
              <a:avLst/>
            </a:prstGeom>
            <a:noFill/>
            <a:ln>
              <a:noFill/>
            </a:ln>
          </p:spPr>
          <p:txBody>
            <a:bodyPr lIns="91425" tIns="91425" rIns="91425" bIns="91425" anchor="t" anchorCtr="0">
              <a:spAutoFit/>
            </a:bodyPr>
            <a:lstStyle/>
            <a:p>
              <a:pPr lvl="0" rtl="0">
                <a:spcBef>
                  <a:spcPts val="0"/>
                </a:spcBef>
                <a:buNone/>
              </a:pPr>
              <a:r>
                <a:rPr lang="en"/>
                <a:t>Defined width</a:t>
              </a:r>
            </a:p>
          </p:txBody>
        </p:sp>
        <p:cxnSp>
          <p:nvCxnSpPr>
            <p:cNvPr id="80" name="Shape 80"/>
            <p:cNvCxnSpPr/>
            <p:nvPr/>
          </p:nvCxnSpPr>
          <p:spPr>
            <a:xfrm>
              <a:off x="5245450" y="2409275"/>
              <a:ext cx="864599" cy="0"/>
            </a:xfrm>
            <a:prstGeom prst="straightConnector1">
              <a:avLst/>
            </a:prstGeom>
            <a:noFill/>
            <a:ln w="38100" cap="flat">
              <a:solidFill>
                <a:srgbClr val="666666"/>
              </a:solidFill>
              <a:prstDash val="solid"/>
              <a:round/>
              <a:headEnd type="stealth" w="lg" len="lg"/>
              <a:tailEnd type="none" w="lg" len="lg"/>
            </a:ln>
          </p:spPr>
        </p:cxnSp>
        <p:sp>
          <p:nvSpPr>
            <p:cNvPr id="81" name="Shape 81"/>
            <p:cNvSpPr txBox="1"/>
            <p:nvPr/>
          </p:nvSpPr>
          <p:spPr>
            <a:xfrm>
              <a:off x="6110050" y="2220425"/>
              <a:ext cx="1440599" cy="530099"/>
            </a:xfrm>
            <a:prstGeom prst="rect">
              <a:avLst/>
            </a:prstGeom>
            <a:noFill/>
            <a:ln>
              <a:noFill/>
            </a:ln>
          </p:spPr>
          <p:txBody>
            <a:bodyPr lIns="91425" tIns="91425" rIns="91425" bIns="91425" anchor="t" anchorCtr="0">
              <a:spAutoFit/>
            </a:bodyPr>
            <a:lstStyle/>
            <a:p>
              <a:pPr lvl="0" rtl="0">
                <a:spcBef>
                  <a:spcPts val="0"/>
                </a:spcBef>
                <a:buNone/>
              </a:pPr>
              <a:r>
                <a:rPr lang="en"/>
                <a:t>Margin</a:t>
              </a:r>
            </a:p>
          </p:txBody>
        </p:sp>
        <p:cxnSp>
          <p:nvCxnSpPr>
            <p:cNvPr id="82" name="Shape 82"/>
            <p:cNvCxnSpPr/>
            <p:nvPr/>
          </p:nvCxnSpPr>
          <p:spPr>
            <a:xfrm>
              <a:off x="5084075" y="2710775"/>
              <a:ext cx="864599" cy="0"/>
            </a:xfrm>
            <a:prstGeom prst="straightConnector1">
              <a:avLst/>
            </a:prstGeom>
            <a:noFill/>
            <a:ln w="38100" cap="flat">
              <a:solidFill>
                <a:srgbClr val="666666"/>
              </a:solidFill>
              <a:prstDash val="solid"/>
              <a:round/>
              <a:headEnd type="stealth" w="lg" len="lg"/>
              <a:tailEnd type="none" w="lg" len="lg"/>
            </a:ln>
          </p:spPr>
        </p:cxnSp>
        <p:sp>
          <p:nvSpPr>
            <p:cNvPr id="83" name="Shape 83"/>
            <p:cNvSpPr txBox="1"/>
            <p:nvPr/>
          </p:nvSpPr>
          <p:spPr>
            <a:xfrm>
              <a:off x="5948675" y="2521925"/>
              <a:ext cx="1440599" cy="530099"/>
            </a:xfrm>
            <a:prstGeom prst="rect">
              <a:avLst/>
            </a:prstGeom>
            <a:noFill/>
            <a:ln>
              <a:noFill/>
            </a:ln>
          </p:spPr>
          <p:txBody>
            <a:bodyPr lIns="91425" tIns="91425" rIns="91425" bIns="91425" anchor="t" anchorCtr="0">
              <a:spAutoFit/>
            </a:bodyPr>
            <a:lstStyle/>
            <a:p>
              <a:pPr lvl="0" rtl="0">
                <a:spcBef>
                  <a:spcPts val="0"/>
                </a:spcBef>
                <a:buNone/>
              </a:pPr>
              <a:r>
                <a:rPr lang="en"/>
                <a:t>Border</a:t>
              </a:r>
            </a:p>
          </p:txBody>
        </p:sp>
        <p:cxnSp>
          <p:nvCxnSpPr>
            <p:cNvPr id="84" name="Shape 84"/>
            <p:cNvCxnSpPr/>
            <p:nvPr/>
          </p:nvCxnSpPr>
          <p:spPr>
            <a:xfrm>
              <a:off x="4876600" y="3010450"/>
              <a:ext cx="864599" cy="0"/>
            </a:xfrm>
            <a:prstGeom prst="straightConnector1">
              <a:avLst/>
            </a:prstGeom>
            <a:noFill/>
            <a:ln w="38100" cap="flat">
              <a:solidFill>
                <a:srgbClr val="666666"/>
              </a:solidFill>
              <a:prstDash val="solid"/>
              <a:round/>
              <a:headEnd type="stealth" w="lg" len="lg"/>
              <a:tailEnd type="none" w="lg" len="lg"/>
            </a:ln>
          </p:spPr>
        </p:cxnSp>
        <p:sp>
          <p:nvSpPr>
            <p:cNvPr id="85" name="Shape 85"/>
            <p:cNvSpPr txBox="1"/>
            <p:nvPr/>
          </p:nvSpPr>
          <p:spPr>
            <a:xfrm>
              <a:off x="5741200" y="2821600"/>
              <a:ext cx="1440599" cy="530099"/>
            </a:xfrm>
            <a:prstGeom prst="rect">
              <a:avLst/>
            </a:prstGeom>
            <a:noFill/>
            <a:ln>
              <a:noFill/>
            </a:ln>
          </p:spPr>
          <p:txBody>
            <a:bodyPr lIns="91425" tIns="91425" rIns="91425" bIns="91425" anchor="t" anchorCtr="0">
              <a:spAutoFit/>
            </a:bodyPr>
            <a:lstStyle/>
            <a:p>
              <a:pPr lvl="0" rtl="0">
                <a:spcBef>
                  <a:spcPts val="0"/>
                </a:spcBef>
                <a:buNone/>
              </a:pPr>
              <a:r>
                <a:rPr lang="en"/>
                <a:t>Padding</a:t>
              </a:r>
            </a:p>
          </p:txBody>
        </p:sp>
        <p:cxnSp>
          <p:nvCxnSpPr>
            <p:cNvPr id="86" name="Shape 86"/>
            <p:cNvCxnSpPr/>
            <p:nvPr/>
          </p:nvCxnSpPr>
          <p:spPr>
            <a:xfrm>
              <a:off x="4623025" y="3300475"/>
              <a:ext cx="864599" cy="0"/>
            </a:xfrm>
            <a:prstGeom prst="straightConnector1">
              <a:avLst/>
            </a:prstGeom>
            <a:noFill/>
            <a:ln w="38100" cap="flat">
              <a:solidFill>
                <a:srgbClr val="666666"/>
              </a:solidFill>
              <a:prstDash val="solid"/>
              <a:round/>
              <a:headEnd type="stealth" w="lg" len="lg"/>
              <a:tailEnd type="none" w="lg" len="lg"/>
            </a:ln>
          </p:spPr>
        </p:cxnSp>
        <p:sp>
          <p:nvSpPr>
            <p:cNvPr id="87" name="Shape 87"/>
            <p:cNvSpPr txBox="1"/>
            <p:nvPr/>
          </p:nvSpPr>
          <p:spPr>
            <a:xfrm>
              <a:off x="5487625" y="3111625"/>
              <a:ext cx="1440599" cy="530099"/>
            </a:xfrm>
            <a:prstGeom prst="rect">
              <a:avLst/>
            </a:prstGeom>
            <a:noFill/>
            <a:ln>
              <a:noFill/>
            </a:ln>
          </p:spPr>
          <p:txBody>
            <a:bodyPr lIns="91425" tIns="91425" rIns="91425" bIns="91425" anchor="t" anchorCtr="0">
              <a:spAutoFit/>
            </a:bodyPr>
            <a:lstStyle/>
            <a:p>
              <a:pPr lvl="0" rtl="0">
                <a:spcBef>
                  <a:spcPts val="0"/>
                </a:spcBef>
                <a:buNone/>
              </a:pPr>
              <a:r>
                <a:rPr lang="en"/>
                <a:t>Content</a:t>
              </a:r>
            </a:p>
          </p:txBody>
        </p:sp>
      </p:grpSp>
      <p:sp>
        <p:nvSpPr>
          <p:cNvPr id="88" name="Shape 88"/>
          <p:cNvSpPr txBox="1"/>
          <p:nvPr/>
        </p:nvSpPr>
        <p:spPr>
          <a:xfrm>
            <a:off x="2809575" y="320775"/>
            <a:ext cx="5718600" cy="2179200"/>
          </a:xfrm>
          <a:prstGeom prst="rect">
            <a:avLst/>
          </a:prstGeom>
          <a:noFill/>
          <a:ln>
            <a:noFill/>
          </a:ln>
        </p:spPr>
        <p:txBody>
          <a:bodyPr lIns="91425" tIns="91425" rIns="91425" bIns="91425" anchor="t" anchorCtr="0">
            <a:spAutoFit/>
          </a:bodyPr>
          <a:lstStyle/>
          <a:p>
            <a:pPr rtl="0">
              <a:lnSpc>
                <a:spcPct val="115000"/>
              </a:lnSpc>
              <a:spcBef>
                <a:spcPts val="0"/>
              </a:spcBef>
              <a:buNone/>
            </a:pPr>
            <a:r>
              <a:rPr lang="en"/>
              <a:t>If we add this box-sizing declaration and set it to border-box, it changes the default box model for this element. </a:t>
            </a:r>
          </a:p>
          <a:p>
            <a:pPr rtl="0">
              <a:lnSpc>
                <a:spcPct val="115000"/>
              </a:lnSpc>
              <a:spcBef>
                <a:spcPts val="0"/>
              </a:spcBef>
              <a:buNone/>
            </a:pPr>
            <a:endParaRPr/>
          </a:p>
          <a:p>
            <a:pPr>
              <a:lnSpc>
                <a:spcPct val="115000"/>
              </a:lnSpc>
              <a:spcBef>
                <a:spcPts val="0"/>
              </a:spcBef>
              <a:buNone/>
            </a:pPr>
            <a:r>
              <a:rPr lang="en"/>
              <a:t>Normally, padding, border and margin add to the width of any given box (block level element). This effectively changes the model to what it should have been to begin with. Now the width will include the padding and the border, but margin is outside.</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3942525" y="353950"/>
            <a:ext cx="4912651" cy="5192650"/>
          </a:xfrm>
          <a:prstGeom prst="rect">
            <a:avLst/>
          </a:prstGeom>
          <a:noFill/>
          <a:ln>
            <a:noFill/>
          </a:ln>
        </p:spPr>
      </p:pic>
      <p:sp>
        <p:nvSpPr>
          <p:cNvPr id="94" name="Shape 94"/>
          <p:cNvSpPr txBox="1"/>
          <p:nvPr/>
        </p:nvSpPr>
        <p:spPr>
          <a:xfrm>
            <a:off x="553075" y="2145900"/>
            <a:ext cx="2931300" cy="4158899"/>
          </a:xfrm>
          <a:prstGeom prst="rect">
            <a:avLst/>
          </a:prstGeom>
          <a:noFill/>
          <a:ln>
            <a:noFill/>
          </a:ln>
        </p:spPr>
        <p:txBody>
          <a:bodyPr lIns="91425" tIns="91425" rIns="91425" bIns="91425" anchor="t" anchorCtr="0">
            <a:spAutoFit/>
          </a:bodyPr>
          <a:lstStyle/>
          <a:p>
            <a:pPr rtl="0">
              <a:lnSpc>
                <a:spcPct val="115000"/>
              </a:lnSpc>
              <a:spcBef>
                <a:spcPts val="0"/>
              </a:spcBef>
              <a:buNone/>
            </a:pPr>
            <a:r>
              <a:rPr lang="en"/>
              <a:t>Now I can go ahead and add padding and borders in pixels if I want.</a:t>
            </a:r>
          </a:p>
          <a:p>
            <a:pPr rtl="0">
              <a:lnSpc>
                <a:spcPct val="115000"/>
              </a:lnSpc>
              <a:spcBef>
                <a:spcPts val="0"/>
              </a:spcBef>
              <a:buNone/>
            </a:pPr>
            <a:endParaRPr/>
          </a:p>
          <a:p>
            <a:pPr rtl="0">
              <a:lnSpc>
                <a:spcPct val="115000"/>
              </a:lnSpc>
              <a:spcBef>
                <a:spcPts val="0"/>
              </a:spcBef>
              <a:buNone/>
            </a:pPr>
            <a:r>
              <a:rPr lang="en"/>
              <a:t>Note that the box-sizing property is part of CSS3 and won’t work on older browsers. </a:t>
            </a:r>
          </a:p>
          <a:p>
            <a:pPr rtl="0">
              <a:lnSpc>
                <a:spcPct val="115000"/>
              </a:lnSpc>
              <a:spcBef>
                <a:spcPts val="0"/>
              </a:spcBef>
              <a:buNone/>
            </a:pPr>
            <a:endParaRPr/>
          </a:p>
          <a:p>
            <a:pPr>
              <a:lnSpc>
                <a:spcPct val="115000"/>
              </a:lnSpc>
              <a:spcBef>
                <a:spcPts val="0"/>
              </a:spcBef>
              <a:buNone/>
            </a:pPr>
            <a:r>
              <a:rPr lang="en"/>
              <a:t>You only have to go a few versions back in Firefox to need the prefix, so I recommend adding them.</a:t>
            </a:r>
          </a:p>
        </p:txBody>
      </p:sp>
      <p:pic>
        <p:nvPicPr>
          <p:cNvPr id="95" name="Shape 95"/>
          <p:cNvPicPr preferRelativeResize="0"/>
          <p:nvPr/>
        </p:nvPicPr>
        <p:blipFill>
          <a:blip r:embed="rId4">
            <a:alphaModFix/>
          </a:blip>
          <a:stretch>
            <a:fillRect/>
          </a:stretch>
        </p:blipFill>
        <p:spPr>
          <a:xfrm>
            <a:off x="553075" y="353950"/>
            <a:ext cx="2733675" cy="1571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1207</Words>
  <Application>Microsoft Office PowerPoint</Application>
  <PresentationFormat>On-screen Show (4:3)</PresentationFormat>
  <Paragraphs>76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simple-light</vt:lpstr>
      <vt:lpstr>Basic Responsive Design Techniques</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Responsive Design Techniques</dc:title>
  <cp:lastModifiedBy>Andrew Maner</cp:lastModifiedBy>
  <cp:revision>2</cp:revision>
  <dcterms:modified xsi:type="dcterms:W3CDTF">2014-10-10T19:42:14Z</dcterms:modified>
</cp:coreProperties>
</file>